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4"/>
  </p:notesMasterIdLst>
  <p:handoutMasterIdLst>
    <p:handoutMasterId r:id="rId25"/>
  </p:handoutMasterIdLst>
  <p:sldIdLst>
    <p:sldId id="258" r:id="rId5"/>
    <p:sldId id="265" r:id="rId6"/>
    <p:sldId id="308" r:id="rId7"/>
    <p:sldId id="302" r:id="rId8"/>
    <p:sldId id="406" r:id="rId9"/>
    <p:sldId id="272" r:id="rId10"/>
    <p:sldId id="277" r:id="rId11"/>
    <p:sldId id="307" r:id="rId12"/>
    <p:sldId id="405" r:id="rId13"/>
    <p:sldId id="386" r:id="rId14"/>
    <p:sldId id="404" r:id="rId15"/>
    <p:sldId id="326" r:id="rId16"/>
    <p:sldId id="397" r:id="rId17"/>
    <p:sldId id="359" r:id="rId18"/>
    <p:sldId id="362" r:id="rId19"/>
    <p:sldId id="407" r:id="rId20"/>
    <p:sldId id="364" r:id="rId21"/>
    <p:sldId id="403" r:id="rId22"/>
    <p:sldId id="299" r:id="rId23"/>
  </p:sldIdLst>
  <p:sldSz cx="12192000" cy="6858000"/>
  <p:notesSz cx="6858000" cy="9144000"/>
  <p:embeddedFontLst>
    <p:embeddedFont>
      <p:font typeface="Open Sans" charset="0"/>
      <p:regular r:id="rId26"/>
      <p:bold r:id="rId27"/>
      <p:italic r:id="rId28"/>
      <p:boldItalic r:id="rId29"/>
    </p:embeddedFont>
    <p:embeddedFont>
      <p:font typeface="Speak Pro" charset="0"/>
      <p:regular r:id="rId30"/>
      <p:bold r:id="rId31"/>
      <p:italic r:id="rId32"/>
      <p:boldItalic r:id="rId33"/>
    </p:embeddedFont>
    <p:embeddedFont>
      <p:font typeface="Calibri" pitchFamily="34" charset="0"/>
      <p:regular r:id="rId34"/>
      <p:bold r:id="rId35"/>
      <p:italic r:id="rId36"/>
      <p:boldItalic r:id="rId37"/>
    </p:embeddedFont>
    <p:embeddedFont>
      <p:font typeface="ADLaM Display" charset="0"/>
      <p:regular r:id="rId38"/>
    </p:embeddedFont>
    <p:embeddedFont>
      <p:font typeface="Tahoma" pitchFamily="34" charset="0"/>
      <p:regular r:id="rId39"/>
      <p:bold r:id="rId40"/>
    </p:embeddedFont>
    <p:embeddedFont>
      <p:font typeface="Amasis MT Pro Medium" charset="0"/>
      <p:regular r:id="rId41"/>
      <p:italic r:id="rId42"/>
    </p:embeddedFont>
    <p:embeddedFont>
      <p:font typeface="Algerian" pitchFamily="82" charset="0"/>
      <p:regular r:id="rId43"/>
    </p:embeddedFont>
    <p:embeddedFont>
      <p:font typeface="Avenir Next LT Pro" charset="0"/>
      <p:regular r:id="rId44"/>
      <p:bold r:id="rId45"/>
      <p:italic r:id="rId46"/>
      <p:boldItalic r:id="rId47"/>
    </p:embeddedFont>
    <p:embeddedFont>
      <p:font typeface="Georgia Pro Semibold" charset="0"/>
      <p:bold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414" autoAdjust="0"/>
    <p:restoredTop sz="94249" autoAdjust="0"/>
  </p:normalViewPr>
  <p:slideViewPr>
    <p:cSldViewPr snapToGrid="0">
      <p:cViewPr>
        <p:scale>
          <a:sx n="92" d="100"/>
          <a:sy n="92" d="100"/>
        </p:scale>
        <p:origin x="-1068" y="-618"/>
      </p:cViewPr>
      <p:guideLst>
        <p:guide orient="horz" pos="2160"/>
        <p:guide pos="3840"/>
      </p:guideLst>
    </p:cSldViewPr>
  </p:slideViewPr>
  <p:outlineViewPr>
    <p:cViewPr>
      <p:scale>
        <a:sx n="33" d="100"/>
        <a:sy n="33" d="100"/>
      </p:scale>
      <p:origin x="0" y="-33540"/>
    </p:cViewPr>
  </p:outlineViewPr>
  <p:notesTextViewPr>
    <p:cViewPr>
      <p:scale>
        <a:sx n="1" d="1"/>
        <a:sy n="1" d="1"/>
      </p:scale>
      <p:origin x="0" y="0"/>
    </p:cViewPr>
  </p:notesTextViewPr>
  <p:sorterViewPr>
    <p:cViewPr>
      <p:scale>
        <a:sx n="145" d="100"/>
        <a:sy n="145" d="100"/>
      </p:scale>
      <p:origin x="0" y="-76440"/>
    </p:cViewPr>
  </p:sorter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8" Type="http://schemas.openxmlformats.org/officeDocument/2006/relationships/slide" Target="slides/slide4.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5/22/2025</a:t>
            </a:fld>
            <a:endParaRPr lang="en-US"/>
          </a:p>
        </p:txBody>
      </p:sp>
      <p:sp>
        <p:nvSpPr>
          <p:cNvPr id="4" name="Footer Placeholder 3">
            <a:extLst>
              <a:ext uri="{FF2B5EF4-FFF2-40B4-BE49-F238E27FC236}">
                <a16:creationId xmlns=""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5/22/2025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5/22/2025</a:t>
            </a:fld>
            <a:endParaRPr lang="en-US" dirty="0"/>
          </a:p>
        </p:txBody>
      </p:sp>
      <p:sp>
        <p:nvSpPr>
          <p:cNvPr id="5" name="Footer Placeholder 4">
            <a:extLst>
              <a:ext uri="{FF2B5EF4-FFF2-40B4-BE49-F238E27FC236}">
                <a16:creationId xmlns=""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5/22/2025</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5/22/2025</a:t>
            </a:fld>
            <a:endParaRPr lang="en-US" dirty="0"/>
          </a:p>
        </p:txBody>
      </p:sp>
      <p:sp>
        <p:nvSpPr>
          <p:cNvPr id="5" name="Footer Placeholder 4">
            <a:extLst>
              <a:ext uri="{FF2B5EF4-FFF2-40B4-BE49-F238E27FC236}">
                <a16:creationId xmlns=""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5/22/2025</a:t>
            </a:fld>
            <a:endParaRPr lang="en-US" dirty="0"/>
          </a:p>
        </p:txBody>
      </p:sp>
      <p:sp>
        <p:nvSpPr>
          <p:cNvPr id="5" name="Footer Placeholder 4">
            <a:extLst>
              <a:ext uri="{FF2B5EF4-FFF2-40B4-BE49-F238E27FC236}">
                <a16:creationId xmlns=""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5/22/2025</a:t>
            </a:fld>
            <a:endParaRPr lang="en-US" dirty="0"/>
          </a:p>
        </p:txBody>
      </p:sp>
      <p:sp>
        <p:nvSpPr>
          <p:cNvPr id="5" name="Footer Placeholder 4">
            <a:extLst>
              <a:ext uri="{FF2B5EF4-FFF2-40B4-BE49-F238E27FC236}">
                <a16:creationId xmlns=""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5/22/2025</a:t>
            </a:fld>
            <a:endParaRPr lang="en-US" dirty="0"/>
          </a:p>
        </p:txBody>
      </p:sp>
      <p:sp>
        <p:nvSpPr>
          <p:cNvPr id="5" name="Footer Placeholder 4">
            <a:extLst>
              <a:ext uri="{FF2B5EF4-FFF2-40B4-BE49-F238E27FC236}">
                <a16:creationId xmlns=""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5/22/2025</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5/22/2025</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5/22/2025</a:t>
            </a:fld>
            <a:endParaRPr lang="en-US" dirty="0"/>
          </a:p>
        </p:txBody>
      </p:sp>
      <p:sp>
        <p:nvSpPr>
          <p:cNvPr id="8" name="Footer Placeholder 7">
            <a:extLst>
              <a:ext uri="{FF2B5EF4-FFF2-40B4-BE49-F238E27FC236}">
                <a16:creationId xmlns=""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5/22/2025</a:t>
            </a:fld>
            <a:endParaRPr lang="en-US" dirty="0"/>
          </a:p>
        </p:txBody>
      </p:sp>
      <p:sp>
        <p:nvSpPr>
          <p:cNvPr id="8" name="Footer Placeholder 7">
            <a:extLst>
              <a:ext uri="{FF2B5EF4-FFF2-40B4-BE49-F238E27FC236}">
                <a16:creationId xmlns=""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5/22/2025</a:t>
            </a:fld>
            <a:endParaRPr lang="en-US" dirty="0"/>
          </a:p>
        </p:txBody>
      </p:sp>
      <p:sp>
        <p:nvSpPr>
          <p:cNvPr id="8" name="Footer Placeholder 7">
            <a:extLst>
              <a:ext uri="{FF2B5EF4-FFF2-40B4-BE49-F238E27FC236}">
                <a16:creationId xmlns=""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5/22/2025</a:t>
            </a:fld>
            <a:endParaRPr lang="en-US" dirty="0"/>
          </a:p>
        </p:txBody>
      </p:sp>
      <p:sp>
        <p:nvSpPr>
          <p:cNvPr id="5" name="Footer Placeholder 4">
            <a:extLst>
              <a:ext uri="{FF2B5EF4-FFF2-40B4-BE49-F238E27FC236}">
                <a16:creationId xmlns=""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5/22/2025</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5/22/2025</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5/22/2025</a:t>
            </a:fld>
            <a:endParaRPr lang="en-US" dirty="0"/>
          </a:p>
        </p:txBody>
      </p:sp>
      <p:sp>
        <p:nvSpPr>
          <p:cNvPr id="6" name="Footer Placeholder 5">
            <a:extLst>
              <a:ext uri="{FF2B5EF4-FFF2-40B4-BE49-F238E27FC236}">
                <a16:creationId xmlns=""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5/22/2025</a:t>
            </a:fld>
            <a:endParaRPr lang="en-US" dirty="0"/>
          </a:p>
        </p:txBody>
      </p:sp>
      <p:sp>
        <p:nvSpPr>
          <p:cNvPr id="6" name="Footer Placeholder 5">
            <a:extLst>
              <a:ext uri="{FF2B5EF4-FFF2-40B4-BE49-F238E27FC236}">
                <a16:creationId xmlns=""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5/22/2025</a:t>
            </a:fld>
            <a:endParaRPr lang="en-US" dirty="0"/>
          </a:p>
        </p:txBody>
      </p:sp>
      <p:sp>
        <p:nvSpPr>
          <p:cNvPr id="6" name="Footer Placeholder 5">
            <a:extLst>
              <a:ext uri="{FF2B5EF4-FFF2-40B4-BE49-F238E27FC236}">
                <a16:creationId xmlns=""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5/22/2025</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5/22/2025</a:t>
            </a:fld>
            <a:endParaRPr lang="en-US" dirty="0"/>
          </a:p>
        </p:txBody>
      </p:sp>
      <p:sp>
        <p:nvSpPr>
          <p:cNvPr id="5" name="Footer Placeholder 4">
            <a:extLst>
              <a:ext uri="{FF2B5EF4-FFF2-40B4-BE49-F238E27FC236}">
                <a16:creationId xmlns=""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5/22/2025</a:t>
            </a:fld>
            <a:endParaRPr lang="en-US" dirty="0"/>
          </a:p>
        </p:txBody>
      </p:sp>
      <p:sp>
        <p:nvSpPr>
          <p:cNvPr id="4" name="Footer Placeholder 3">
            <a:extLst>
              <a:ext uri="{FF2B5EF4-FFF2-40B4-BE49-F238E27FC236}">
                <a16:creationId xmlns=""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5/22/2025</a:t>
            </a:fld>
            <a:endParaRPr lang="en-US" dirty="0"/>
          </a:p>
        </p:txBody>
      </p:sp>
      <p:sp>
        <p:nvSpPr>
          <p:cNvPr id="4" name="Footer Placeholder 3">
            <a:extLst>
              <a:ext uri="{FF2B5EF4-FFF2-40B4-BE49-F238E27FC236}">
                <a16:creationId xmlns=""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5/22/2025</a:t>
            </a:fld>
            <a:endParaRPr lang="en-US" dirty="0"/>
          </a:p>
        </p:txBody>
      </p:sp>
      <p:sp>
        <p:nvSpPr>
          <p:cNvPr id="4" name="Footer Placeholder 3">
            <a:extLst>
              <a:ext uri="{FF2B5EF4-FFF2-40B4-BE49-F238E27FC236}">
                <a16:creationId xmlns=""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5/22/2025</a:t>
            </a:fld>
            <a:endParaRPr lang="en-US" noProof="0"/>
          </a:p>
        </p:txBody>
      </p:sp>
      <p:sp>
        <p:nvSpPr>
          <p:cNvPr id="5" name="Footer Placeholder 4">
            <a:extLst>
              <a:ext uri="{FF2B5EF4-FFF2-40B4-BE49-F238E27FC236}">
                <a16:creationId xmlns=""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5/22/2025</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5/22/2025</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5/22/2025</a:t>
            </a:fld>
            <a:endParaRPr lang="en-US" dirty="0"/>
          </a:p>
        </p:txBody>
      </p:sp>
      <p:sp>
        <p:nvSpPr>
          <p:cNvPr id="6" name="Footer Placeholder 5">
            <a:extLst>
              <a:ext uri="{FF2B5EF4-FFF2-40B4-BE49-F238E27FC236}">
                <a16:creationId xmlns=""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5/22/2025</a:t>
            </a:fld>
            <a:endParaRPr lang="en-US" dirty="0"/>
          </a:p>
        </p:txBody>
      </p:sp>
      <p:sp>
        <p:nvSpPr>
          <p:cNvPr id="6" name="Footer Placeholder 5">
            <a:extLst>
              <a:ext uri="{FF2B5EF4-FFF2-40B4-BE49-F238E27FC236}">
                <a16:creationId xmlns=""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5/22/2025</a:t>
            </a:fld>
            <a:endParaRPr lang="en-US" dirty="0"/>
          </a:p>
        </p:txBody>
      </p:sp>
      <p:sp>
        <p:nvSpPr>
          <p:cNvPr id="6" name="Footer Placeholder 5">
            <a:extLst>
              <a:ext uri="{FF2B5EF4-FFF2-40B4-BE49-F238E27FC236}">
                <a16:creationId xmlns=""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5/22/2025</a:t>
            </a:fld>
            <a:endParaRPr lang="en-US" dirty="0"/>
          </a:p>
        </p:txBody>
      </p:sp>
      <p:sp>
        <p:nvSpPr>
          <p:cNvPr id="6" name="Footer Placeholder 5">
            <a:extLst>
              <a:ext uri="{FF2B5EF4-FFF2-40B4-BE49-F238E27FC236}">
                <a16:creationId xmlns=""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5/22/2025</a:t>
            </a:fld>
            <a:endParaRPr lang="en-US" noProof="0"/>
          </a:p>
        </p:txBody>
      </p:sp>
      <p:sp>
        <p:nvSpPr>
          <p:cNvPr id="5" name="Footer Placeholder 4">
            <a:extLst>
              <a:ext uri="{FF2B5EF4-FFF2-40B4-BE49-F238E27FC236}">
                <a16:creationId xmlns=""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5/22/2025</a:t>
            </a:fld>
            <a:endParaRPr lang="en-US" dirty="0"/>
          </a:p>
        </p:txBody>
      </p:sp>
      <p:sp>
        <p:nvSpPr>
          <p:cNvPr id="6" name="Footer Placeholder 5">
            <a:extLst>
              <a:ext uri="{FF2B5EF4-FFF2-40B4-BE49-F238E27FC236}">
                <a16:creationId xmlns=""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5/22/2025</a:t>
            </a:fld>
            <a:endParaRPr lang="en-US" dirty="0"/>
          </a:p>
        </p:txBody>
      </p:sp>
      <p:sp>
        <p:nvSpPr>
          <p:cNvPr id="6" name="Footer Placeholder 5">
            <a:extLst>
              <a:ext uri="{FF2B5EF4-FFF2-40B4-BE49-F238E27FC236}">
                <a16:creationId xmlns=""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5/22/2025</a:t>
            </a:fld>
            <a:endParaRPr lang="en-US" dirty="0"/>
          </a:p>
        </p:txBody>
      </p:sp>
      <p:sp>
        <p:nvSpPr>
          <p:cNvPr id="6" name="Footer Placeholder 5">
            <a:extLst>
              <a:ext uri="{FF2B5EF4-FFF2-40B4-BE49-F238E27FC236}">
                <a16:creationId xmlns=""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5/22/2025</a:t>
            </a:fld>
            <a:endParaRPr lang="en-US" noProof="0"/>
          </a:p>
        </p:txBody>
      </p:sp>
      <p:sp>
        <p:nvSpPr>
          <p:cNvPr id="5" name="Footer Placeholder 4">
            <a:extLst>
              <a:ext uri="{FF2B5EF4-FFF2-40B4-BE49-F238E27FC236}">
                <a16:creationId xmlns=""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5/22/2025</a:t>
            </a:fld>
            <a:endParaRPr lang="en-US" dirty="0"/>
          </a:p>
        </p:txBody>
      </p:sp>
      <p:sp>
        <p:nvSpPr>
          <p:cNvPr id="6" name="Footer Placeholder 5">
            <a:extLst>
              <a:ext uri="{FF2B5EF4-FFF2-40B4-BE49-F238E27FC236}">
                <a16:creationId xmlns=""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5/22/2025</a:t>
            </a:fld>
            <a:endParaRPr lang="en-US" dirty="0"/>
          </a:p>
        </p:txBody>
      </p:sp>
      <p:sp>
        <p:nvSpPr>
          <p:cNvPr id="6" name="Footer Placeholder 5">
            <a:extLst>
              <a:ext uri="{FF2B5EF4-FFF2-40B4-BE49-F238E27FC236}">
                <a16:creationId xmlns=""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5/22/2025</a:t>
            </a:fld>
            <a:endParaRPr lang="en-US" dirty="0"/>
          </a:p>
        </p:txBody>
      </p:sp>
      <p:sp>
        <p:nvSpPr>
          <p:cNvPr id="5" name="Footer Placeholder 4">
            <a:extLst>
              <a:ext uri="{FF2B5EF4-FFF2-40B4-BE49-F238E27FC236}">
                <a16:creationId xmlns=""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5/22/2025</a:t>
            </a:fld>
            <a:endParaRPr lang="en-US" dirty="0"/>
          </a:p>
        </p:txBody>
      </p:sp>
      <p:sp>
        <p:nvSpPr>
          <p:cNvPr id="5" name="Footer Placeholder 4">
            <a:extLst>
              <a:ext uri="{FF2B5EF4-FFF2-40B4-BE49-F238E27FC236}">
                <a16:creationId xmlns=""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5/22/2025</a:t>
            </a:fld>
            <a:endParaRPr lang="en-US" noProof="0"/>
          </a:p>
        </p:txBody>
      </p:sp>
      <p:sp>
        <p:nvSpPr>
          <p:cNvPr id="5" name="Footer Placeholder 4">
            <a:extLst>
              <a:ext uri="{FF2B5EF4-FFF2-40B4-BE49-F238E27FC236}">
                <a16:creationId xmlns=""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5/22/2025</a:t>
            </a:fld>
            <a:endParaRPr lang="en-US" dirty="0"/>
          </a:p>
        </p:txBody>
      </p:sp>
      <p:sp>
        <p:nvSpPr>
          <p:cNvPr id="5" name="Footer Placeholder 4">
            <a:extLst>
              <a:ext uri="{FF2B5EF4-FFF2-40B4-BE49-F238E27FC236}">
                <a16:creationId xmlns=""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5/22/2025</a:t>
            </a:fld>
            <a:endParaRPr lang="en-US" noProof="0"/>
          </a:p>
        </p:txBody>
      </p:sp>
      <p:sp>
        <p:nvSpPr>
          <p:cNvPr id="5" name="Footer Placeholder 4">
            <a:extLst>
              <a:ext uri="{FF2B5EF4-FFF2-40B4-BE49-F238E27FC236}">
                <a16:creationId xmlns=""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5/22/2025</a:t>
            </a:fld>
            <a:endParaRPr lang="en-US" noProof="0"/>
          </a:p>
        </p:txBody>
      </p:sp>
      <p:sp>
        <p:nvSpPr>
          <p:cNvPr id="5" name="Footer Placeholder 4">
            <a:extLst>
              <a:ext uri="{FF2B5EF4-FFF2-40B4-BE49-F238E27FC236}">
                <a16:creationId xmlns=""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5/22/2025</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5/22/2025</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5/22/2025</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5/22/2025</a:t>
            </a:fld>
            <a:endParaRPr lang="en-US" dirty="0"/>
          </a:p>
        </p:txBody>
      </p:sp>
      <p:sp>
        <p:nvSpPr>
          <p:cNvPr id="5" name="Footer Placeholder 4">
            <a:extLst>
              <a:ext uri="{FF2B5EF4-FFF2-40B4-BE49-F238E27FC236}">
                <a16:creationId xmlns=""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5/22/2025</a:t>
            </a:fld>
            <a:endParaRPr lang="en-US" dirty="0"/>
          </a:p>
        </p:txBody>
      </p:sp>
      <p:sp>
        <p:nvSpPr>
          <p:cNvPr id="6" name="Slide Number Placeholder 5">
            <a:extLst>
              <a:ext uri="{FF2B5EF4-FFF2-40B4-BE49-F238E27FC236}">
                <a16:creationId xmlns=""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hibob.com/hr-glossary/learning-and-development/"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hibob.com/hr-glossary/learning-and-development/"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9FA173-4917-43E5-B91C-3914C1A8D225}"/>
              </a:ext>
            </a:extLst>
          </p:cNvPr>
          <p:cNvSpPr>
            <a:spLocks noGrp="1"/>
          </p:cNvSpPr>
          <p:nvPr>
            <p:ph type="ctrTitle"/>
          </p:nvPr>
        </p:nvSpPr>
        <p:spPr>
          <a:xfrm>
            <a:off x="1458686" y="4495800"/>
            <a:ext cx="10733314" cy="1348231"/>
          </a:xfrm>
        </p:spPr>
        <p:txBody>
          <a:bodyPr>
            <a:normAutofit fontScale="90000"/>
          </a:bodyPr>
          <a:lstStyle/>
          <a:p>
            <a:r>
              <a:rPr lang="en-US" dirty="0" err="1" smtClean="0"/>
              <a:t>Uk</a:t>
            </a:r>
            <a:r>
              <a:rPr lang="en-US" dirty="0" smtClean="0"/>
              <a:t> Trains</a:t>
            </a:r>
            <a:r>
              <a:rPr lang="en-US" dirty="0"/>
              <a:t/>
            </a:r>
            <a:br>
              <a:rPr lang="en-US" dirty="0"/>
            </a:br>
            <a:r>
              <a:rPr lang="en-US" dirty="0"/>
              <a:t>                                  Dataset Analysis</a:t>
            </a:r>
          </a:p>
        </p:txBody>
      </p:sp>
      <p:sp>
        <p:nvSpPr>
          <p:cNvPr id="3" name="Subtitle 2">
            <a:extLst>
              <a:ext uri="{FF2B5EF4-FFF2-40B4-BE49-F238E27FC236}">
                <a16:creationId xmlns="" xmlns:a16="http://schemas.microsoft.com/office/drawing/2014/main" id="{D099D82B-F86A-4C04-9207-B25F53939FB6}"/>
              </a:ext>
            </a:extLst>
          </p:cNvPr>
          <p:cNvSpPr>
            <a:spLocks noGrp="1"/>
          </p:cNvSpPr>
          <p:nvPr>
            <p:ph type="subTitle" idx="1"/>
          </p:nvPr>
        </p:nvSpPr>
        <p:spPr>
          <a:xfrm>
            <a:off x="3058887" y="5949257"/>
            <a:ext cx="7897872" cy="601840"/>
          </a:xfrm>
        </p:spPr>
        <p:txBody>
          <a:bodyPr/>
          <a:lstStyle/>
          <a:p>
            <a:r>
              <a:rPr lang="en-GB" dirty="0" smtClean="0">
                <a:latin typeface="Amasis MT Pro Medium" panose="02040604050005020304" pitchFamily="18" charset="0"/>
              </a:rPr>
              <a:t>Group 5</a:t>
            </a:r>
            <a:endParaRPr lang="en-US" dirty="0">
              <a:latin typeface="Amasis MT Pro Medium" panose="02040604050005020304" pitchFamily="18" charset="0"/>
            </a:endParaRPr>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AA8DE1-6ED3-FADB-B5F2-AF9CBFEDAF77}"/>
              </a:ext>
            </a:extLst>
          </p:cNvPr>
          <p:cNvSpPr>
            <a:spLocks noGrp="1"/>
          </p:cNvSpPr>
          <p:nvPr>
            <p:ph type="title"/>
          </p:nvPr>
        </p:nvSpPr>
        <p:spPr>
          <a:xfrm>
            <a:off x="1482421" y="-166254"/>
            <a:ext cx="10282311" cy="1676078"/>
          </a:xfrm>
        </p:spPr>
        <p:txBody>
          <a:bodyPr>
            <a:normAutofit/>
          </a:bodyPr>
          <a:lstStyle/>
          <a:p>
            <a:r>
              <a:rPr lang="en-US" sz="3200" dirty="0" smtClean="0"/>
              <a:t>Analyzing </a:t>
            </a:r>
            <a:r>
              <a:rPr lang="en-US" sz="3200" dirty="0"/>
              <a:t>&amp; Insights </a:t>
            </a:r>
            <a:endParaRPr lang="x-none" sz="3200" dirty="0"/>
          </a:p>
        </p:txBody>
      </p:sp>
      <p:sp>
        <p:nvSpPr>
          <p:cNvPr id="5" name="Slide Number Placeholder 4">
            <a:extLst>
              <a:ext uri="{FF2B5EF4-FFF2-40B4-BE49-F238E27FC236}">
                <a16:creationId xmlns="" xmlns:a16="http://schemas.microsoft.com/office/drawing/2014/main" id="{FE1A3FDC-24D3-0C80-C33C-AE1F9E5F0387}"/>
              </a:ext>
            </a:extLst>
          </p:cNvPr>
          <p:cNvSpPr>
            <a:spLocks noGrp="1"/>
          </p:cNvSpPr>
          <p:nvPr>
            <p:ph type="sldNum" sz="quarter" idx="12"/>
          </p:nvPr>
        </p:nvSpPr>
        <p:spPr/>
        <p:txBody>
          <a:bodyPr/>
          <a:lstStyle/>
          <a:p>
            <a:fld id="{95CBEC59-7FF9-4688-98DF-89832A0C9025}" type="slidenum">
              <a:rPr lang="en-US" smtClean="0"/>
              <a:t>10</a:t>
            </a:fld>
            <a:endParaRPr lang="en-US" dirty="0"/>
          </a:p>
        </p:txBody>
      </p:sp>
      <p:sp>
        <p:nvSpPr>
          <p:cNvPr id="11" name="Content Placeholder 10">
            <a:extLst>
              <a:ext uri="{FF2B5EF4-FFF2-40B4-BE49-F238E27FC236}">
                <a16:creationId xmlns="" xmlns:a16="http://schemas.microsoft.com/office/drawing/2014/main" id="{E876F707-69D1-EE57-12E6-727835F7F456}"/>
              </a:ext>
            </a:extLst>
          </p:cNvPr>
          <p:cNvSpPr>
            <a:spLocks noGrp="1"/>
          </p:cNvSpPr>
          <p:nvPr>
            <p:ph idx="1"/>
          </p:nvPr>
        </p:nvSpPr>
        <p:spPr>
          <a:xfrm>
            <a:off x="467592" y="1111828"/>
            <a:ext cx="10577944" cy="3609322"/>
          </a:xfrm>
        </p:spPr>
        <p:txBody>
          <a:bodyPr>
            <a:normAutofit fontScale="25000" lnSpcReduction="20000"/>
          </a:bodyPr>
          <a:lstStyle/>
          <a:p>
            <a:pPr lvl="0"/>
            <a:r>
              <a:rPr lang="en-US" sz="9600" b="1" dirty="0"/>
              <a:t>High Usage of Discounted </a:t>
            </a:r>
            <a:r>
              <a:rPr lang="en-US" sz="9600" b="1" dirty="0" smtClean="0"/>
              <a:t>Tickets:</a:t>
            </a:r>
            <a:r>
              <a:rPr lang="en-US" sz="9600" dirty="0"/>
              <a:t/>
            </a:r>
            <a:br>
              <a:rPr lang="en-US" sz="9600" dirty="0"/>
            </a:br>
            <a:r>
              <a:rPr lang="en-US" sz="9600" dirty="0"/>
              <a:t>A significant portion of passengers utilize </a:t>
            </a:r>
            <a:r>
              <a:rPr lang="en-US" sz="9600" b="1" dirty="0" err="1"/>
              <a:t>railcards</a:t>
            </a:r>
            <a:r>
              <a:rPr lang="en-US" sz="9600" dirty="0"/>
              <a:t> and </a:t>
            </a:r>
            <a:r>
              <a:rPr lang="en-US" sz="9600" b="1" dirty="0"/>
              <a:t>discounted ticket types</a:t>
            </a:r>
            <a:r>
              <a:rPr lang="en-US" sz="9600" dirty="0"/>
              <a:t> such as </a:t>
            </a:r>
            <a:r>
              <a:rPr lang="en-US" sz="9600" i="1" dirty="0"/>
              <a:t>Advance</a:t>
            </a:r>
            <a:r>
              <a:rPr lang="en-US" sz="9600" dirty="0"/>
              <a:t> and </a:t>
            </a:r>
            <a:r>
              <a:rPr lang="en-US" sz="9600" i="1" dirty="0"/>
              <a:t>Off-peak</a:t>
            </a:r>
            <a:r>
              <a:rPr lang="en-US" sz="9600" dirty="0"/>
              <a:t>, indicating strong price sensitivity among travelers.</a:t>
            </a:r>
          </a:p>
          <a:p>
            <a:pPr lvl="0"/>
            <a:r>
              <a:rPr lang="en-US" sz="9600" b="1" dirty="0"/>
              <a:t>Online Purchases </a:t>
            </a:r>
            <a:r>
              <a:rPr lang="en-US" sz="9600" b="1" dirty="0" smtClean="0"/>
              <a:t>Dominate:</a:t>
            </a:r>
            <a:r>
              <a:rPr lang="en-US" sz="9600" dirty="0"/>
              <a:t/>
            </a:r>
            <a:br>
              <a:rPr lang="en-US" sz="9600" dirty="0"/>
            </a:br>
            <a:r>
              <a:rPr lang="en-US" sz="9600" dirty="0"/>
              <a:t>Most tickets were purchased </a:t>
            </a:r>
            <a:r>
              <a:rPr lang="en-US" sz="9600" b="1" dirty="0"/>
              <a:t>online</a:t>
            </a:r>
            <a:r>
              <a:rPr lang="en-US" sz="9600" dirty="0"/>
              <a:t>, suggesting a trend toward digital channels and a reduced reliance on station ticket counters.</a:t>
            </a:r>
          </a:p>
          <a:p>
            <a:pPr lvl="0"/>
            <a:r>
              <a:rPr lang="en-US" sz="9600" b="1" dirty="0"/>
              <a:t>Standard Class Is the Preferred </a:t>
            </a:r>
            <a:r>
              <a:rPr lang="en-US" sz="9600" b="1" dirty="0" smtClean="0"/>
              <a:t>Option:</a:t>
            </a:r>
            <a:r>
              <a:rPr lang="en-US" sz="9600" dirty="0"/>
              <a:t/>
            </a:r>
            <a:br>
              <a:rPr lang="en-US" sz="9600" dirty="0"/>
            </a:br>
            <a:r>
              <a:rPr lang="en-US" sz="9600" dirty="0"/>
              <a:t>The majority of travelers opted for </a:t>
            </a:r>
            <a:r>
              <a:rPr lang="en-US" sz="9600" b="1" dirty="0"/>
              <a:t>standard class</a:t>
            </a:r>
            <a:r>
              <a:rPr lang="en-US" sz="9600" dirty="0"/>
              <a:t> over first class, likely due to affordability and the effectiveness of discounts.</a:t>
            </a:r>
          </a:p>
          <a:p>
            <a:pPr lvl="0"/>
            <a:r>
              <a:rPr lang="en-US" sz="9600" b="1" dirty="0"/>
              <a:t>Most Journeys Are Short to Medium in </a:t>
            </a:r>
            <a:r>
              <a:rPr lang="en-US" sz="9600" b="1" dirty="0" smtClean="0"/>
              <a:t>Duration:</a:t>
            </a:r>
            <a:r>
              <a:rPr lang="en-US" sz="9600" dirty="0"/>
              <a:t/>
            </a:r>
            <a:br>
              <a:rPr lang="en-US" sz="9600" dirty="0"/>
            </a:br>
            <a:r>
              <a:rPr lang="en-US" sz="9600" dirty="0"/>
              <a:t>Based on the custom duration column, a large number of trips fall under the </a:t>
            </a:r>
            <a:r>
              <a:rPr lang="en-US" sz="9600" b="1" dirty="0"/>
              <a:t>short</a:t>
            </a:r>
            <a:r>
              <a:rPr lang="en-US" sz="9600" dirty="0"/>
              <a:t> and </a:t>
            </a:r>
            <a:r>
              <a:rPr lang="en-US" sz="9600" b="1" dirty="0"/>
              <a:t>medium</a:t>
            </a:r>
            <a:r>
              <a:rPr lang="en-US" sz="9600" dirty="0"/>
              <a:t> categories (under 60 minutes), highlighting a focus on </a:t>
            </a:r>
            <a:r>
              <a:rPr lang="en-US" sz="9600" b="1" dirty="0"/>
              <a:t>commuter</a:t>
            </a:r>
            <a:r>
              <a:rPr lang="en-US" sz="9600" dirty="0"/>
              <a:t> and </a:t>
            </a:r>
            <a:r>
              <a:rPr lang="en-US" sz="9600" b="1" dirty="0"/>
              <a:t>regional</a:t>
            </a:r>
            <a:r>
              <a:rPr lang="en-US" sz="9600" dirty="0"/>
              <a:t> travel.</a:t>
            </a:r>
          </a:p>
          <a:p>
            <a:pPr lvl="0"/>
            <a:r>
              <a:rPr lang="en-US" sz="9600" b="1" dirty="0"/>
              <a:t>Delays Are Common but Often </a:t>
            </a:r>
            <a:r>
              <a:rPr lang="en-US" sz="9600" b="1" dirty="0" smtClean="0"/>
              <a:t>Minor:</a:t>
            </a:r>
            <a:r>
              <a:rPr lang="en-US" sz="9600" dirty="0"/>
              <a:t/>
            </a:r>
            <a:br>
              <a:rPr lang="en-US" sz="9600" dirty="0"/>
            </a:br>
            <a:r>
              <a:rPr lang="en-US" sz="9600" dirty="0"/>
              <a:t>While delays occurred across various routes, most were under </a:t>
            </a:r>
            <a:r>
              <a:rPr lang="en-US" sz="9600" b="1" dirty="0"/>
              <a:t>15 minutes</a:t>
            </a:r>
            <a:r>
              <a:rPr lang="en-US" sz="9600" dirty="0"/>
              <a:t>, with </a:t>
            </a:r>
            <a:r>
              <a:rPr lang="en-US" sz="9600" b="1" dirty="0"/>
              <a:t>"No Delay"</a:t>
            </a:r>
            <a:r>
              <a:rPr lang="en-US" sz="9600" dirty="0"/>
              <a:t> still being the most frequent status. Common reasons for delays included </a:t>
            </a:r>
            <a:r>
              <a:rPr lang="en-US" sz="9600" b="1" dirty="0"/>
              <a:t>signal failures</a:t>
            </a:r>
            <a:r>
              <a:rPr lang="en-US" sz="9600" dirty="0"/>
              <a:t>, </a:t>
            </a:r>
            <a:r>
              <a:rPr lang="en-US" sz="9600" b="1" dirty="0"/>
              <a:t>weather disruptions</a:t>
            </a:r>
            <a:r>
              <a:rPr lang="en-US" sz="9600" dirty="0"/>
              <a:t>, and </a:t>
            </a:r>
            <a:r>
              <a:rPr lang="en-US" sz="9600" b="1" dirty="0"/>
              <a:t>train congestion</a:t>
            </a:r>
            <a:r>
              <a:rPr lang="en-US" sz="9600" dirty="0"/>
              <a:t>.</a:t>
            </a:r>
          </a:p>
          <a:p>
            <a:endParaRPr lang="x-none"/>
          </a:p>
        </p:txBody>
      </p:sp>
    </p:spTree>
    <p:extLst>
      <p:ext uri="{BB962C8B-B14F-4D97-AF65-F5344CB8AC3E}">
        <p14:creationId xmlns:p14="http://schemas.microsoft.com/office/powerpoint/2010/main" val="3387429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AA8DE1-6ED3-FADB-B5F2-AF9CBFEDAF77}"/>
              </a:ext>
            </a:extLst>
          </p:cNvPr>
          <p:cNvSpPr>
            <a:spLocks noGrp="1"/>
          </p:cNvSpPr>
          <p:nvPr>
            <p:ph type="title"/>
          </p:nvPr>
        </p:nvSpPr>
        <p:spPr>
          <a:xfrm>
            <a:off x="1482421" y="-166254"/>
            <a:ext cx="10282311" cy="1676078"/>
          </a:xfrm>
        </p:spPr>
        <p:txBody>
          <a:bodyPr>
            <a:normAutofit/>
          </a:bodyPr>
          <a:lstStyle/>
          <a:p>
            <a:r>
              <a:rPr lang="en-US" sz="3200" dirty="0" smtClean="0"/>
              <a:t>Analyzing </a:t>
            </a:r>
            <a:r>
              <a:rPr lang="en-US" sz="3200" dirty="0"/>
              <a:t>&amp; Insights </a:t>
            </a:r>
            <a:endParaRPr lang="x-none" sz="3200" dirty="0"/>
          </a:p>
        </p:txBody>
      </p:sp>
      <p:sp>
        <p:nvSpPr>
          <p:cNvPr id="5" name="Slide Number Placeholder 4">
            <a:extLst>
              <a:ext uri="{FF2B5EF4-FFF2-40B4-BE49-F238E27FC236}">
                <a16:creationId xmlns="" xmlns:a16="http://schemas.microsoft.com/office/drawing/2014/main" id="{FE1A3FDC-24D3-0C80-C33C-AE1F9E5F0387}"/>
              </a:ext>
            </a:extLst>
          </p:cNvPr>
          <p:cNvSpPr>
            <a:spLocks noGrp="1"/>
          </p:cNvSpPr>
          <p:nvPr>
            <p:ph type="sldNum" sz="quarter" idx="12"/>
          </p:nvPr>
        </p:nvSpPr>
        <p:spPr/>
        <p:txBody>
          <a:bodyPr/>
          <a:lstStyle/>
          <a:p>
            <a:fld id="{95CBEC59-7FF9-4688-98DF-89832A0C9025}" type="slidenum">
              <a:rPr lang="en-US" smtClean="0"/>
              <a:t>11</a:t>
            </a:fld>
            <a:endParaRPr lang="en-US" dirty="0"/>
          </a:p>
        </p:txBody>
      </p:sp>
      <p:sp>
        <p:nvSpPr>
          <p:cNvPr id="11" name="Content Placeholder 10">
            <a:extLst>
              <a:ext uri="{FF2B5EF4-FFF2-40B4-BE49-F238E27FC236}">
                <a16:creationId xmlns="" xmlns:a16="http://schemas.microsoft.com/office/drawing/2014/main" id="{E876F707-69D1-EE57-12E6-727835F7F456}"/>
              </a:ext>
            </a:extLst>
          </p:cNvPr>
          <p:cNvSpPr>
            <a:spLocks noGrp="1"/>
          </p:cNvSpPr>
          <p:nvPr>
            <p:ph idx="1"/>
          </p:nvPr>
        </p:nvSpPr>
        <p:spPr>
          <a:xfrm>
            <a:off x="405247" y="1111828"/>
            <a:ext cx="10577944" cy="3609322"/>
          </a:xfrm>
        </p:spPr>
        <p:txBody>
          <a:bodyPr>
            <a:normAutofit fontScale="92500" lnSpcReduction="20000"/>
          </a:bodyPr>
          <a:lstStyle/>
          <a:p>
            <a:pPr lvl="0"/>
            <a:r>
              <a:rPr lang="en-US" sz="2600" b="1" dirty="0"/>
              <a:t>Refund Requests Are Closely Tied to Longer </a:t>
            </a:r>
            <a:r>
              <a:rPr lang="en-US" sz="2600" b="1" dirty="0" smtClean="0"/>
              <a:t>Delays:</a:t>
            </a:r>
            <a:r>
              <a:rPr lang="en-US" sz="2600" b="1" dirty="0"/>
              <a:t/>
            </a:r>
            <a:br>
              <a:rPr lang="en-US" sz="2600" b="1" dirty="0"/>
            </a:br>
            <a:r>
              <a:rPr lang="en-US" sz="2600" b="1" dirty="0"/>
              <a:t>Refunds were mainly requested for trips delayed over 30 minutes, especially on peak routes, showing a clear relationship between delay severity and customer dissatisfaction.</a:t>
            </a:r>
          </a:p>
          <a:p>
            <a:pPr lvl="0"/>
            <a:r>
              <a:rPr lang="en-US" sz="2600" b="1" dirty="0"/>
              <a:t>Ticket Price Range </a:t>
            </a:r>
            <a:r>
              <a:rPr lang="en-US" sz="2600" b="1" dirty="0" smtClean="0"/>
              <a:t>Trends:</a:t>
            </a:r>
            <a:r>
              <a:rPr lang="en-US" sz="2600" b="1" dirty="0"/>
              <a:t/>
            </a:r>
            <a:br>
              <a:rPr lang="en-US" sz="2600" b="1" dirty="0"/>
            </a:br>
            <a:r>
              <a:rPr lang="en-US" sz="2600" b="1" dirty="0"/>
              <a:t>Most ticket prices fell into the medium range (£50–£150), with high-priced tickets often associated with first-class and Anytime purchases, and low-priced tickets linked to Advance or Off-peak fares with </a:t>
            </a:r>
            <a:r>
              <a:rPr lang="en-US" sz="2600" b="1" dirty="0" err="1"/>
              <a:t>railcard</a:t>
            </a:r>
            <a:r>
              <a:rPr lang="en-US" sz="2600" b="1" dirty="0"/>
              <a:t> discounts.</a:t>
            </a:r>
          </a:p>
          <a:p>
            <a:pPr lvl="0"/>
            <a:r>
              <a:rPr lang="en-US" sz="2600" b="1" dirty="0"/>
              <a:t>Peak Times Are Less Popular for Discounted </a:t>
            </a:r>
            <a:r>
              <a:rPr lang="en-US" sz="2600" b="1" dirty="0" smtClean="0"/>
              <a:t>Tickets:</a:t>
            </a:r>
            <a:r>
              <a:rPr lang="en-US" sz="2600" b="1" dirty="0"/>
              <a:t/>
            </a:r>
            <a:br>
              <a:rPr lang="en-US" sz="2600" b="1" dirty="0"/>
            </a:br>
            <a:r>
              <a:rPr lang="en-US" sz="2600" b="1" dirty="0"/>
              <a:t>Off-peak tickets were more frequently used outside of rush hours (6–8 AM and 4–6 PM), confirming proper policy enforcement and usage patterns.</a:t>
            </a:r>
          </a:p>
          <a:p>
            <a:endParaRPr lang="x-none"/>
          </a:p>
        </p:txBody>
      </p:sp>
    </p:spTree>
    <p:extLst>
      <p:ext uri="{BB962C8B-B14F-4D97-AF65-F5344CB8AC3E}">
        <p14:creationId xmlns:p14="http://schemas.microsoft.com/office/powerpoint/2010/main" val="1623845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67ED31-1257-DCD0-4228-E21D9ABC48D6}"/>
              </a:ext>
            </a:extLst>
          </p:cNvPr>
          <p:cNvSpPr>
            <a:spLocks noGrp="1"/>
          </p:cNvSpPr>
          <p:nvPr>
            <p:ph type="title"/>
          </p:nvPr>
        </p:nvSpPr>
        <p:spPr>
          <a:xfrm>
            <a:off x="1432561" y="383023"/>
            <a:ext cx="10399622" cy="1325563"/>
          </a:xfrm>
        </p:spPr>
        <p:txBody>
          <a:bodyPr>
            <a:normAutofit/>
          </a:bodyPr>
          <a:lstStyle/>
          <a:p>
            <a:r>
              <a:rPr lang="en-GB" sz="4400" dirty="0">
                <a:latin typeface="Algerian" panose="04020705040A02060702" pitchFamily="82" charset="0"/>
              </a:rPr>
              <a:t>Determining </a:t>
            </a:r>
            <a:r>
              <a:rPr lang="en-GB" sz="4400" dirty="0" smtClean="0">
                <a:latin typeface="Algerian" panose="04020705040A02060702" pitchFamily="82" charset="0"/>
              </a:rPr>
              <a:t>Answers of Questions</a:t>
            </a:r>
            <a:r>
              <a:rPr lang="en-GB" sz="4400" dirty="0">
                <a:latin typeface="Algerian" panose="04020705040A02060702" pitchFamily="82" charset="0"/>
              </a:rPr>
              <a:t/>
            </a:r>
            <a:br>
              <a:rPr lang="en-GB" sz="4400" dirty="0">
                <a:latin typeface="Algerian" panose="04020705040A02060702" pitchFamily="82" charset="0"/>
              </a:rPr>
            </a:br>
            <a:r>
              <a:rPr lang="en-GB" sz="4400" dirty="0">
                <a:latin typeface="Algerian" panose="04020705040A02060702" pitchFamily="82" charset="0"/>
              </a:rPr>
              <a:t>                </a:t>
            </a:r>
            <a:r>
              <a:rPr lang="en-GB" sz="4400" dirty="0" smtClean="0">
                <a:latin typeface="Algerian" panose="04020705040A02060702" pitchFamily="82" charset="0"/>
              </a:rPr>
              <a:t>From Visualization</a:t>
            </a:r>
            <a:endParaRPr lang="x-none" sz="4400" dirty="0">
              <a:latin typeface="Algerian" panose="04020705040A02060702" pitchFamily="82" charset="0"/>
            </a:endParaRPr>
          </a:p>
        </p:txBody>
      </p:sp>
      <p:sp>
        <p:nvSpPr>
          <p:cNvPr id="3" name="Content Placeholder 2">
            <a:extLst>
              <a:ext uri="{FF2B5EF4-FFF2-40B4-BE49-F238E27FC236}">
                <a16:creationId xmlns="" xmlns:a16="http://schemas.microsoft.com/office/drawing/2014/main" id="{50F367B9-CD1F-5F76-6ACD-56553CF340FF}"/>
              </a:ext>
            </a:extLst>
          </p:cNvPr>
          <p:cNvSpPr>
            <a:spLocks noGrp="1"/>
          </p:cNvSpPr>
          <p:nvPr>
            <p:ph idx="1"/>
          </p:nvPr>
        </p:nvSpPr>
        <p:spPr/>
        <p:txBody>
          <a:bodyPr/>
          <a:lstStyle/>
          <a:p>
            <a:endParaRPr lang="x-none"/>
          </a:p>
        </p:txBody>
      </p:sp>
      <p:sp>
        <p:nvSpPr>
          <p:cNvPr id="5" name="Slide Number Placeholder 4">
            <a:extLst>
              <a:ext uri="{FF2B5EF4-FFF2-40B4-BE49-F238E27FC236}">
                <a16:creationId xmlns="" xmlns:a16="http://schemas.microsoft.com/office/drawing/2014/main" id="{2FD02A53-0778-6350-3D4D-FB94DF7FA626}"/>
              </a:ext>
            </a:extLst>
          </p:cNvPr>
          <p:cNvSpPr>
            <a:spLocks noGrp="1"/>
          </p:cNvSpPr>
          <p:nvPr>
            <p:ph type="sldNum" sz="quarter" idx="12"/>
          </p:nvPr>
        </p:nvSpPr>
        <p:spPr/>
        <p:txBody>
          <a:bodyPr/>
          <a:lstStyle/>
          <a:p>
            <a:fld id="{95CBEC59-7FF9-4688-98DF-89832A0C9025}" type="slidenum">
              <a:rPr lang="en-US" smtClean="0"/>
              <a:t>12</a:t>
            </a:fld>
            <a:endParaRPr lang="en-US" dirty="0"/>
          </a:p>
        </p:txBody>
      </p:sp>
      <p:pic>
        <p:nvPicPr>
          <p:cNvPr id="8" name="Picture 7">
            <a:extLst>
              <a:ext uri="{FF2B5EF4-FFF2-40B4-BE49-F238E27FC236}">
                <a16:creationId xmlns="" xmlns:a16="http://schemas.microsoft.com/office/drawing/2014/main" id="{584CD99E-E211-6AF4-DEFD-47E43D666CC4}"/>
              </a:ext>
            </a:extLst>
          </p:cNvPr>
          <p:cNvPicPr>
            <a:picLocks noChangeAspect="1"/>
          </p:cNvPicPr>
          <p:nvPr/>
        </p:nvPicPr>
        <p:blipFill>
          <a:blip r:embed="rId2"/>
          <a:stretch>
            <a:fillRect/>
          </a:stretch>
        </p:blipFill>
        <p:spPr>
          <a:xfrm>
            <a:off x="1259595" y="1605280"/>
            <a:ext cx="9672810" cy="4470399"/>
          </a:xfrm>
          <a:prstGeom prst="rect">
            <a:avLst/>
          </a:prstGeom>
        </p:spPr>
      </p:pic>
    </p:spTree>
    <p:extLst>
      <p:ext uri="{BB962C8B-B14F-4D97-AF65-F5344CB8AC3E}">
        <p14:creationId xmlns:p14="http://schemas.microsoft.com/office/powerpoint/2010/main" val="2411152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EBFA1B89-618D-C5DD-AB6A-6564872B6838}"/>
              </a:ext>
            </a:extLst>
          </p:cNvPr>
          <p:cNvSpPr>
            <a:spLocks noGrp="1"/>
          </p:cNvSpPr>
          <p:nvPr>
            <p:ph type="sldNum" sz="quarter" idx="12"/>
          </p:nvPr>
        </p:nvSpPr>
        <p:spPr/>
        <p:txBody>
          <a:bodyPr/>
          <a:lstStyle/>
          <a:p>
            <a:fld id="{95CBEC59-7FF9-4688-98DF-89832A0C9025}" type="slidenum">
              <a:rPr lang="en-US" smtClean="0"/>
              <a:t>13</a:t>
            </a:fld>
            <a:endParaRPr lang="en-US" dirty="0"/>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327" y="1236518"/>
            <a:ext cx="11014364" cy="4873336"/>
          </a:xfrm>
        </p:spPr>
      </p:pic>
      <p:sp>
        <p:nvSpPr>
          <p:cNvPr id="13" name="AutoShape 2">
            <a:extLst>
              <a:ext uri="{FF2B5EF4-FFF2-40B4-BE49-F238E27FC236}">
                <a16:creationId xmlns="" xmlns:a16="http://schemas.microsoft.com/office/drawing/2014/main" id="{652A402D-678B-58AC-5C00-26AF93674851}"/>
              </a:ext>
            </a:extLst>
          </p:cNvPr>
          <p:cNvSpPr>
            <a:spLocks noGrp="1" noChangeAspect="1" noChangeArrowheads="1"/>
          </p:cNvSpPr>
          <p:nvPr>
            <p:ph type="subTitle" idx="13"/>
          </p:nvPr>
        </p:nvSpPr>
        <p:spPr bwMode="auto">
          <a:xfrm>
            <a:off x="1410562" y="513026"/>
            <a:ext cx="8997737" cy="6925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spcBef>
                <a:spcPct val="0"/>
              </a:spcBef>
            </a:pPr>
            <a:r>
              <a:rPr lang="en-GB" sz="4000" dirty="0">
                <a:solidFill>
                  <a:schemeClr val="bg1"/>
                </a:solidFill>
                <a:latin typeface="Algerian" panose="04020705040A02060702" pitchFamily="82" charset="0"/>
                <a:ea typeface="+mj-ea"/>
                <a:cs typeface="+mj-cs"/>
              </a:rPr>
              <a:t>Data Visualization</a:t>
            </a:r>
            <a:endParaRPr lang="x-none" sz="4000" dirty="0">
              <a:solidFill>
                <a:schemeClr val="bg1"/>
              </a:solidFill>
              <a:latin typeface="Algerian" panose="04020705040A02060702" pitchFamily="82" charset="0"/>
              <a:ea typeface="+mj-ea"/>
              <a:cs typeface="+mj-cs"/>
            </a:endParaRPr>
          </a:p>
        </p:txBody>
      </p:sp>
    </p:spTree>
    <p:extLst>
      <p:ext uri="{BB962C8B-B14F-4D97-AF65-F5344CB8AC3E}">
        <p14:creationId xmlns:p14="http://schemas.microsoft.com/office/powerpoint/2010/main" val="3530052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EBFA1B89-618D-C5DD-AB6A-6564872B6838}"/>
              </a:ext>
            </a:extLst>
          </p:cNvPr>
          <p:cNvSpPr>
            <a:spLocks noGrp="1"/>
          </p:cNvSpPr>
          <p:nvPr>
            <p:ph type="sldNum" sz="quarter" idx="12"/>
          </p:nvPr>
        </p:nvSpPr>
        <p:spPr/>
        <p:txBody>
          <a:bodyPr/>
          <a:lstStyle/>
          <a:p>
            <a:fld id="{95CBEC59-7FF9-4688-98DF-89832A0C9025}" type="slidenum">
              <a:rPr lang="en-US" smtClean="0"/>
              <a:t>14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309" y="593521"/>
            <a:ext cx="10058400" cy="5587225"/>
          </a:xfrm>
          <a:prstGeom prst="rect">
            <a:avLst/>
          </a:prstGeom>
        </p:spPr>
      </p:pic>
    </p:spTree>
    <p:extLst>
      <p:ext uri="{BB962C8B-B14F-4D97-AF65-F5344CB8AC3E}">
        <p14:creationId xmlns:p14="http://schemas.microsoft.com/office/powerpoint/2010/main" val="1367875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EBFA1B89-618D-C5DD-AB6A-6564872B6838}"/>
              </a:ext>
            </a:extLst>
          </p:cNvPr>
          <p:cNvSpPr>
            <a:spLocks noGrp="1"/>
          </p:cNvSpPr>
          <p:nvPr>
            <p:ph type="sldNum" sz="quarter" idx="12"/>
          </p:nvPr>
        </p:nvSpPr>
        <p:spPr/>
        <p:txBody>
          <a:bodyPr/>
          <a:lstStyle/>
          <a:p>
            <a:fld id="{95CBEC59-7FF9-4688-98DF-89832A0C9025}" type="slidenum">
              <a:rPr lang="en-US" smtClean="0"/>
              <a:t>15</a:t>
            </a:fld>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573" y="1007917"/>
            <a:ext cx="10183091" cy="5133109"/>
          </a:xfrm>
        </p:spPr>
      </p:pic>
    </p:spTree>
    <p:extLst>
      <p:ext uri="{BB962C8B-B14F-4D97-AF65-F5344CB8AC3E}">
        <p14:creationId xmlns:p14="http://schemas.microsoft.com/office/powerpoint/2010/main" val="3834377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EBFA1B89-618D-C5DD-AB6A-6564872B6838}"/>
              </a:ext>
            </a:extLst>
          </p:cNvPr>
          <p:cNvSpPr>
            <a:spLocks noGrp="1"/>
          </p:cNvSpPr>
          <p:nvPr>
            <p:ph type="sldNum" sz="quarter" idx="12"/>
          </p:nvPr>
        </p:nvSpPr>
        <p:spPr/>
        <p:txBody>
          <a:bodyPr/>
          <a:lstStyle/>
          <a:p>
            <a:fld id="{95CBEC59-7FF9-4688-98DF-89832A0C9025}" type="slidenum">
              <a:rPr lang="en-US" smtClean="0"/>
              <a:t>16</a:t>
            </a:fld>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320" y="644236"/>
            <a:ext cx="10609118" cy="5652655"/>
          </a:xfrm>
        </p:spPr>
      </p:pic>
    </p:spTree>
    <p:extLst>
      <p:ext uri="{BB962C8B-B14F-4D97-AF65-F5344CB8AC3E}">
        <p14:creationId xmlns:p14="http://schemas.microsoft.com/office/powerpoint/2010/main" val="2246393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EBFA1B89-618D-C5DD-AB6A-6564872B6838}"/>
              </a:ext>
            </a:extLst>
          </p:cNvPr>
          <p:cNvSpPr>
            <a:spLocks noGrp="1"/>
          </p:cNvSpPr>
          <p:nvPr>
            <p:ph type="sldNum" sz="quarter" idx="12"/>
          </p:nvPr>
        </p:nvSpPr>
        <p:spPr/>
        <p:txBody>
          <a:bodyPr/>
          <a:lstStyle/>
          <a:p>
            <a:fld id="{95CBEC59-7FF9-4688-98DF-89832A0C9025}" type="slidenum">
              <a:rPr lang="en-US" smtClean="0"/>
              <a:t>17</a:t>
            </a:fld>
            <a:endParaRPr lang="en-US" dirty="0"/>
          </a:p>
        </p:txBody>
      </p:sp>
      <p:sp>
        <p:nvSpPr>
          <p:cNvPr id="8" name="Content Placeholder 7">
            <a:extLst>
              <a:ext uri="{FF2B5EF4-FFF2-40B4-BE49-F238E27FC236}">
                <a16:creationId xmlns="" xmlns:a16="http://schemas.microsoft.com/office/drawing/2014/main" id="{DC4FFC64-CA1A-9CE4-E0DA-3BF5366F10A5}"/>
              </a:ext>
            </a:extLst>
          </p:cNvPr>
          <p:cNvSpPr>
            <a:spLocks noGrp="1"/>
          </p:cNvSpPr>
          <p:nvPr>
            <p:ph idx="1"/>
          </p:nvPr>
        </p:nvSpPr>
        <p:spPr>
          <a:xfrm>
            <a:off x="644236" y="810492"/>
            <a:ext cx="10785763" cy="3765186"/>
          </a:xfrm>
        </p:spPr>
        <p:txBody>
          <a:bodyPr>
            <a:normAutofit fontScale="25000" lnSpcReduction="20000"/>
          </a:bodyPr>
          <a:lstStyle/>
          <a:p>
            <a:pPr marL="1143000" lvl="0" indent="-1143000">
              <a:buFont typeface="Wingdings" pitchFamily="2" charset="2"/>
              <a:buChar char="§"/>
            </a:pPr>
            <a:r>
              <a:rPr lang="en-US" sz="8800" b="1" dirty="0"/>
              <a:t>Encourage More Advance Bookings</a:t>
            </a:r>
            <a:r>
              <a:rPr lang="en-US" sz="8800" dirty="0"/>
              <a:t/>
            </a:r>
            <a:br>
              <a:rPr lang="en-US" sz="8800" dirty="0"/>
            </a:br>
            <a:r>
              <a:rPr lang="en-US" sz="8800" dirty="0"/>
              <a:t>The Advance ticket option offers savings but requires early planning. Increase awareness through </a:t>
            </a:r>
            <a:r>
              <a:rPr lang="en-US" sz="8800" b="1" dirty="0"/>
              <a:t>reminders</a:t>
            </a:r>
            <a:r>
              <a:rPr lang="en-US" sz="8800" dirty="0"/>
              <a:t>, </a:t>
            </a:r>
            <a:r>
              <a:rPr lang="en-US" sz="8800" b="1" dirty="0"/>
              <a:t>push notifications</a:t>
            </a:r>
            <a:r>
              <a:rPr lang="en-US" sz="8800" dirty="0"/>
              <a:t>, or </a:t>
            </a:r>
            <a:r>
              <a:rPr lang="en-US" sz="8800" b="1" dirty="0"/>
              <a:t>email campaigns</a:t>
            </a:r>
            <a:r>
              <a:rPr lang="en-US" sz="8800" dirty="0"/>
              <a:t> to encourage customers to book earlier and reduce last-minute peak-time </a:t>
            </a:r>
            <a:r>
              <a:rPr lang="en-US" sz="8800" dirty="0" smtClean="0"/>
              <a:t>pressure.</a:t>
            </a:r>
          </a:p>
          <a:p>
            <a:pPr marL="1143000" lvl="0" indent="-1143000">
              <a:buFont typeface="Wingdings" pitchFamily="2" charset="2"/>
              <a:buChar char="§"/>
            </a:pPr>
            <a:r>
              <a:rPr lang="en-US" sz="8800" b="1" dirty="0" smtClean="0"/>
              <a:t>Improve </a:t>
            </a:r>
            <a:r>
              <a:rPr lang="en-US" sz="8800" b="1" dirty="0"/>
              <a:t>Real-Time Delay Management</a:t>
            </a:r>
            <a:r>
              <a:rPr lang="en-US" sz="8800" dirty="0"/>
              <a:t/>
            </a:r>
            <a:br>
              <a:rPr lang="en-US" sz="8800" dirty="0"/>
            </a:br>
            <a:r>
              <a:rPr lang="en-US" sz="8800" dirty="0"/>
              <a:t>Although most delays are minor, real-time updates through apps or displays can </a:t>
            </a:r>
            <a:r>
              <a:rPr lang="en-US" sz="8800" b="1" dirty="0"/>
              <a:t>increase customer satisfaction</a:t>
            </a:r>
            <a:r>
              <a:rPr lang="en-US" sz="8800" dirty="0"/>
              <a:t>. Implement </a:t>
            </a:r>
            <a:r>
              <a:rPr lang="en-US" sz="8800" b="1" dirty="0"/>
              <a:t>predictive alerts</a:t>
            </a:r>
            <a:r>
              <a:rPr lang="en-US" sz="8800" dirty="0"/>
              <a:t> and </a:t>
            </a:r>
            <a:r>
              <a:rPr lang="en-US" sz="8800" b="1" dirty="0"/>
              <a:t>more transparent communication</a:t>
            </a:r>
            <a:r>
              <a:rPr lang="en-US" sz="8800" dirty="0"/>
              <a:t> on causes of </a:t>
            </a:r>
            <a:r>
              <a:rPr lang="en-US" sz="8800" dirty="0" smtClean="0"/>
              <a:t>delay. </a:t>
            </a:r>
          </a:p>
          <a:p>
            <a:pPr marL="1143000" lvl="0" indent="-1143000">
              <a:buFont typeface="Wingdings" pitchFamily="2" charset="2"/>
              <a:buChar char="§"/>
            </a:pPr>
            <a:r>
              <a:rPr lang="en-US" sz="8800" b="1" dirty="0" smtClean="0"/>
              <a:t>Optimize </a:t>
            </a:r>
            <a:r>
              <a:rPr lang="en-US" sz="8800" b="1" dirty="0"/>
              <a:t>Peak-Time Capacity</a:t>
            </a:r>
            <a:r>
              <a:rPr lang="en-US" sz="8800" dirty="0"/>
              <a:t/>
            </a:r>
            <a:br>
              <a:rPr lang="en-US" sz="8800" dirty="0"/>
            </a:br>
            <a:r>
              <a:rPr lang="en-US" sz="8800" dirty="0"/>
              <a:t>Since off-peak tickets are more popular, consider offering </a:t>
            </a:r>
            <a:r>
              <a:rPr lang="en-US" sz="8800" b="1" dirty="0"/>
              <a:t>incentives for off-peak travel</a:t>
            </a:r>
            <a:r>
              <a:rPr lang="en-US" sz="8800" dirty="0"/>
              <a:t> to reduce congestion during peak hours. This could also include </a:t>
            </a:r>
            <a:r>
              <a:rPr lang="en-US" sz="8800" b="1" dirty="0"/>
              <a:t>flexible working hour partnerships</a:t>
            </a:r>
            <a:r>
              <a:rPr lang="en-US" sz="8800" dirty="0"/>
              <a:t> with </a:t>
            </a:r>
            <a:r>
              <a:rPr lang="en-US" sz="8800" dirty="0" smtClean="0"/>
              <a:t>businesses.</a:t>
            </a:r>
          </a:p>
          <a:p>
            <a:pPr marL="1143000" lvl="0" indent="-1143000">
              <a:buFont typeface="Wingdings" pitchFamily="2" charset="2"/>
              <a:buChar char="§"/>
            </a:pPr>
            <a:r>
              <a:rPr lang="en-US" sz="8800" b="1" dirty="0" smtClean="0"/>
              <a:t>Enhance </a:t>
            </a:r>
            <a:r>
              <a:rPr lang="en-US" sz="8800" b="1" dirty="0"/>
              <a:t>Refund Handling Process</a:t>
            </a:r>
            <a:r>
              <a:rPr lang="en-US" sz="8800" dirty="0"/>
              <a:t/>
            </a:r>
            <a:br>
              <a:rPr lang="en-US" sz="8800" dirty="0"/>
            </a:br>
            <a:r>
              <a:rPr lang="en-US" sz="8800" dirty="0"/>
              <a:t>Ensure refund requests—especially for delays exceeding 30 minutes—are processed </a:t>
            </a:r>
            <a:r>
              <a:rPr lang="en-US" sz="8800" b="1" dirty="0"/>
              <a:t>quickly and transparently</a:t>
            </a:r>
            <a:r>
              <a:rPr lang="en-US" sz="8800" dirty="0"/>
              <a:t>. Automating refunds for eligible trips can improve trust and reduce </a:t>
            </a:r>
            <a:r>
              <a:rPr lang="en-US" sz="8800" dirty="0" smtClean="0"/>
              <a:t>complaints.</a:t>
            </a:r>
          </a:p>
          <a:p>
            <a:pPr marL="1143000" lvl="0" indent="-1143000">
              <a:buFont typeface="Wingdings" pitchFamily="2" charset="2"/>
              <a:buChar char="§"/>
            </a:pPr>
            <a:r>
              <a:rPr lang="en-US" sz="8800" b="1" dirty="0" smtClean="0"/>
              <a:t>Re-evaluate </a:t>
            </a:r>
            <a:r>
              <a:rPr lang="en-US" sz="8800" b="1" dirty="0"/>
              <a:t>First-Class Pricing or Benefits</a:t>
            </a:r>
            <a:r>
              <a:rPr lang="en-US" sz="8800" dirty="0"/>
              <a:t/>
            </a:r>
            <a:br>
              <a:rPr lang="en-US" sz="8800" dirty="0"/>
            </a:br>
            <a:r>
              <a:rPr lang="en-US" sz="8800" dirty="0"/>
              <a:t>With low usage of first-class tickets, consider either </a:t>
            </a:r>
            <a:r>
              <a:rPr lang="en-US" sz="8800" b="1" dirty="0"/>
              <a:t>reducing pricing</a:t>
            </a:r>
            <a:r>
              <a:rPr lang="en-US" sz="8800" dirty="0"/>
              <a:t>, </a:t>
            </a:r>
            <a:r>
              <a:rPr lang="en-US" sz="8800" b="1" dirty="0"/>
              <a:t>bundling perks</a:t>
            </a:r>
            <a:r>
              <a:rPr lang="en-US" sz="8800" dirty="0"/>
              <a:t>, or </a:t>
            </a:r>
            <a:r>
              <a:rPr lang="en-US" sz="8800" b="1" dirty="0"/>
              <a:t>repositioning first-class</a:t>
            </a:r>
            <a:r>
              <a:rPr lang="en-US" sz="8800" dirty="0"/>
              <a:t> for business travelers to improve uptake.</a:t>
            </a:r>
          </a:p>
          <a:p>
            <a:endParaRPr lang="x-none"/>
          </a:p>
        </p:txBody>
      </p:sp>
      <p:sp>
        <p:nvSpPr>
          <p:cNvPr id="3" name="Subtitle 2">
            <a:extLst>
              <a:ext uri="{FF2B5EF4-FFF2-40B4-BE49-F238E27FC236}">
                <a16:creationId xmlns="" xmlns:a16="http://schemas.microsoft.com/office/drawing/2014/main" id="{51DA108A-F8BC-27B9-C3EC-0D4B40C6CDA4}"/>
              </a:ext>
            </a:extLst>
          </p:cNvPr>
          <p:cNvSpPr>
            <a:spLocks noGrp="1"/>
          </p:cNvSpPr>
          <p:nvPr>
            <p:ph type="subTitle" idx="13"/>
          </p:nvPr>
        </p:nvSpPr>
        <p:spPr>
          <a:xfrm>
            <a:off x="1527520" y="332509"/>
            <a:ext cx="8997737" cy="883227"/>
          </a:xfrm>
        </p:spPr>
        <p:txBody>
          <a:bodyPr/>
          <a:lstStyle/>
          <a:p>
            <a:r>
              <a:rPr lang="en-US" dirty="0">
                <a:solidFill>
                  <a:schemeClr val="bg1"/>
                </a:solidFill>
              </a:rPr>
              <a:t>Recommendations:</a:t>
            </a:r>
          </a:p>
        </p:txBody>
      </p:sp>
    </p:spTree>
    <p:extLst>
      <p:ext uri="{BB962C8B-B14F-4D97-AF65-F5344CB8AC3E}">
        <p14:creationId xmlns:p14="http://schemas.microsoft.com/office/powerpoint/2010/main" val="1796228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53AC6200-2ABC-61F6-AFD9-2B3E42AE3B4F}"/>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18</a:t>
            </a:fld>
            <a:endParaRPr lang="en-US"/>
          </a:p>
        </p:txBody>
      </p:sp>
      <p:pic>
        <p:nvPicPr>
          <p:cNvPr id="10" name="Picture 9">
            <a:extLst>
              <a:ext uri="{FF2B5EF4-FFF2-40B4-BE49-F238E27FC236}">
                <a16:creationId xmlns="" xmlns:a16="http://schemas.microsoft.com/office/drawing/2014/main" id="{9CDCC9D9-8D10-6C76-C1D0-97212CB4039F}"/>
              </a:ext>
            </a:extLst>
          </p:cNvPr>
          <p:cNvPicPr>
            <a:picLocks noChangeAspect="1"/>
          </p:cNvPicPr>
          <p:nvPr/>
        </p:nvPicPr>
        <p:blipFill>
          <a:blip r:embed="rId2"/>
          <a:stretch>
            <a:fillRect/>
          </a:stretch>
        </p:blipFill>
        <p:spPr>
          <a:xfrm>
            <a:off x="0" y="0"/>
            <a:ext cx="12192000" cy="4242816"/>
          </a:xfrm>
          <a:prstGeom prst="rect">
            <a:avLst/>
          </a:prstGeom>
        </p:spPr>
      </p:pic>
      <p:sp>
        <p:nvSpPr>
          <p:cNvPr id="16" name="TextBox 15">
            <a:extLst>
              <a:ext uri="{FF2B5EF4-FFF2-40B4-BE49-F238E27FC236}">
                <a16:creationId xmlns="" xmlns:a16="http://schemas.microsoft.com/office/drawing/2014/main" id="{79E5139C-1D2F-F14D-545E-35A7AEF9667B}"/>
              </a:ext>
            </a:extLst>
          </p:cNvPr>
          <p:cNvSpPr txBox="1"/>
          <p:nvPr/>
        </p:nvSpPr>
        <p:spPr>
          <a:xfrm>
            <a:off x="1636776" y="5093208"/>
            <a:ext cx="10094976" cy="584775"/>
          </a:xfrm>
          <a:prstGeom prst="rect">
            <a:avLst/>
          </a:prstGeom>
          <a:noFill/>
        </p:spPr>
        <p:txBody>
          <a:bodyPr wrap="square" rtlCol="0">
            <a:spAutoFit/>
          </a:bodyPr>
          <a:lstStyle/>
          <a:p>
            <a:r>
              <a:rPr lang="en-GB" sz="3200" b="1" dirty="0">
                <a:solidFill>
                  <a:srgbClr val="FFFF00"/>
                </a:solidFill>
                <a:latin typeface="Times New Roman" panose="02020603050405020304" pitchFamily="18" charset="0"/>
                <a:cs typeface="Times New Roman" panose="02020603050405020304" pitchFamily="18" charset="0"/>
              </a:rPr>
              <a:t>Please Listen to the Final Project Conclusion</a:t>
            </a:r>
            <a:endParaRPr lang="x-none" sz="32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2451880"/>
      </p:ext>
    </p:extLst>
  </p:cSld>
  <p:clrMapOvr>
    <a:masterClrMapping/>
  </p:clrMapOvr>
  <mc:AlternateContent xmlns:mc="http://schemas.openxmlformats.org/markup-compatibility/2006" xmlns:p14="http://schemas.microsoft.com/office/powerpoint/2010/main">
    <mc:Choice Requires="p14">
      <p:transition spd="slow" p14:dur="2000" advTm="407593"/>
    </mc:Choice>
    <mc:Fallback xmlns="">
      <p:transition spd="slow" advTm="407593"/>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75BCE0-C492-45D1-B14B-D698228DC08F}"/>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36301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AC75E2-C7E9-4CDE-A3E7-DB7E770B97E4}"/>
              </a:ext>
            </a:extLst>
          </p:cNvPr>
          <p:cNvSpPr>
            <a:spLocks noGrp="1"/>
          </p:cNvSpPr>
          <p:nvPr>
            <p:ph type="title"/>
          </p:nvPr>
        </p:nvSpPr>
        <p:spPr>
          <a:xfrm>
            <a:off x="497646" y="233489"/>
            <a:ext cx="5821134" cy="1536580"/>
          </a:xfrm>
        </p:spPr>
        <p:txBody>
          <a:bodyPr/>
          <a:lstStyle/>
          <a:p>
            <a:r>
              <a:rPr lang="en-US" dirty="0"/>
              <a:t>Under Supervision Of: </a:t>
            </a:r>
          </a:p>
        </p:txBody>
      </p:sp>
      <p:sp>
        <p:nvSpPr>
          <p:cNvPr id="3" name="Content Placeholder 2">
            <a:extLst>
              <a:ext uri="{FF2B5EF4-FFF2-40B4-BE49-F238E27FC236}">
                <a16:creationId xmlns="" xmlns:a16="http://schemas.microsoft.com/office/drawing/2014/main" id="{D5F2D16A-183F-4A38-8872-766FA01EA75F}"/>
              </a:ext>
            </a:extLst>
          </p:cNvPr>
          <p:cNvSpPr>
            <a:spLocks noGrp="1"/>
          </p:cNvSpPr>
          <p:nvPr>
            <p:ph idx="1"/>
          </p:nvPr>
        </p:nvSpPr>
        <p:spPr>
          <a:xfrm>
            <a:off x="6226630" y="2147014"/>
            <a:ext cx="5965370" cy="3010065"/>
          </a:xfrm>
        </p:spPr>
        <p:txBody>
          <a:bodyPr>
            <a:normAutofit/>
          </a:bodyPr>
          <a:lstStyle/>
          <a:p>
            <a:r>
              <a:rPr lang="en-US" sz="2000" dirty="0" err="1" smtClean="0">
                <a:latin typeface="Amasis MT Pro Medium" panose="02040604050005020304" pitchFamily="18" charset="0"/>
              </a:rPr>
              <a:t>Toqa</a:t>
            </a:r>
            <a:r>
              <a:rPr lang="en-US" sz="2000" dirty="0" smtClean="0">
                <a:latin typeface="Amasis MT Pro Medium" panose="02040604050005020304" pitchFamily="18" charset="0"/>
              </a:rPr>
              <a:t> Mohamed Ahmed Mahfouz     Leader</a:t>
            </a:r>
            <a:endParaRPr lang="en-US" sz="2000" dirty="0">
              <a:latin typeface="Amasis MT Pro Medium" panose="02040604050005020304" pitchFamily="18" charset="0"/>
            </a:endParaRPr>
          </a:p>
          <a:p>
            <a:r>
              <a:rPr lang="en-US" sz="2000" dirty="0" err="1">
                <a:latin typeface="Amasis MT Pro Medium" panose="02040604050005020304" pitchFamily="18" charset="0"/>
              </a:rPr>
              <a:t>Abdelrahman</a:t>
            </a:r>
            <a:r>
              <a:rPr lang="en-US" sz="2000" dirty="0">
                <a:latin typeface="Amasis MT Pro Medium" panose="02040604050005020304" pitchFamily="18" charset="0"/>
              </a:rPr>
              <a:t> </a:t>
            </a:r>
            <a:r>
              <a:rPr lang="en-US" sz="2000" dirty="0" err="1">
                <a:latin typeface="Amasis MT Pro Medium" panose="02040604050005020304" pitchFamily="18" charset="0"/>
              </a:rPr>
              <a:t>Medhat</a:t>
            </a:r>
            <a:r>
              <a:rPr lang="en-US" sz="2000" dirty="0">
                <a:latin typeface="Amasis MT Pro Medium" panose="02040604050005020304" pitchFamily="18" charset="0"/>
              </a:rPr>
              <a:t> </a:t>
            </a:r>
            <a:r>
              <a:rPr lang="en-US" sz="2000" dirty="0" smtClean="0">
                <a:latin typeface="Amasis MT Pro Medium" panose="02040604050005020304" pitchFamily="18" charset="0"/>
              </a:rPr>
              <a:t>Farouk   Member</a:t>
            </a:r>
            <a:endParaRPr lang="en-US" sz="2000" dirty="0">
              <a:latin typeface="Amasis MT Pro Medium" panose="02040604050005020304" pitchFamily="18" charset="0"/>
            </a:endParaRPr>
          </a:p>
          <a:p>
            <a:r>
              <a:rPr lang="en-US" sz="2000" dirty="0" err="1">
                <a:latin typeface="Amasis MT Pro Medium" panose="02040604050005020304" pitchFamily="18" charset="0"/>
              </a:rPr>
              <a:t>Razane</a:t>
            </a:r>
            <a:r>
              <a:rPr lang="en-US" sz="2000" dirty="0">
                <a:latin typeface="Amasis MT Pro Medium" panose="02040604050005020304" pitchFamily="18" charset="0"/>
              </a:rPr>
              <a:t> </a:t>
            </a:r>
            <a:r>
              <a:rPr lang="en-US" sz="2000" dirty="0" err="1">
                <a:latin typeface="Amasis MT Pro Medium" panose="02040604050005020304" pitchFamily="18" charset="0"/>
              </a:rPr>
              <a:t>Abdelkarim</a:t>
            </a:r>
            <a:r>
              <a:rPr lang="en-US" sz="2000" dirty="0">
                <a:latin typeface="Amasis MT Pro Medium" panose="02040604050005020304" pitchFamily="18" charset="0"/>
              </a:rPr>
              <a:t> </a:t>
            </a:r>
            <a:r>
              <a:rPr lang="en-US" sz="2000" dirty="0" smtClean="0">
                <a:latin typeface="Amasis MT Pro Medium" panose="02040604050005020304" pitchFamily="18" charset="0"/>
              </a:rPr>
              <a:t>Mohamed   Member</a:t>
            </a:r>
            <a:endParaRPr lang="en-US" sz="2000" dirty="0">
              <a:latin typeface="Amasis MT Pro Medium" panose="02040604050005020304" pitchFamily="18" charset="0"/>
            </a:endParaRPr>
          </a:p>
          <a:p>
            <a:r>
              <a:rPr lang="en-US" sz="2000" dirty="0" err="1">
                <a:latin typeface="Amasis MT Pro Medium" panose="02040604050005020304" pitchFamily="18" charset="0"/>
              </a:rPr>
              <a:t>Roaa</a:t>
            </a:r>
            <a:r>
              <a:rPr lang="en-US" sz="2000" dirty="0">
                <a:latin typeface="Amasis MT Pro Medium" panose="02040604050005020304" pitchFamily="18" charset="0"/>
              </a:rPr>
              <a:t> Ahmed </a:t>
            </a:r>
            <a:r>
              <a:rPr lang="en-US" sz="2000" dirty="0" smtClean="0">
                <a:latin typeface="Amasis MT Pro Medium" panose="02040604050005020304" pitchFamily="18" charset="0"/>
              </a:rPr>
              <a:t>Muhammad    Member</a:t>
            </a:r>
            <a:endParaRPr lang="en-US" sz="2000" dirty="0">
              <a:latin typeface="Amasis MT Pro Medium" panose="02040604050005020304" pitchFamily="18" charset="0"/>
            </a:endParaRPr>
          </a:p>
          <a:p>
            <a:r>
              <a:rPr lang="en-US" sz="2000" dirty="0" smtClean="0">
                <a:latin typeface="Amasis MT Pro Medium" panose="02040604050005020304" pitchFamily="18" charset="0"/>
              </a:rPr>
              <a:t>      </a:t>
            </a:r>
            <a:endParaRPr lang="en-US" sz="2000" dirty="0">
              <a:latin typeface="Amasis MT Pro Medium" panose="02040604050005020304" pitchFamily="18" charset="0"/>
            </a:endParaRPr>
          </a:p>
          <a:p>
            <a:endParaRPr lang="en-US" sz="2000" dirty="0">
              <a:latin typeface="Amasis MT Pro Medium" panose="02040604050005020304" pitchFamily="18" charset="0"/>
            </a:endParaRPr>
          </a:p>
          <a:p>
            <a:endParaRPr lang="en-US" dirty="0"/>
          </a:p>
          <a:p>
            <a:endParaRPr lang="en-US" dirty="0"/>
          </a:p>
        </p:txBody>
      </p:sp>
      <p:sp>
        <p:nvSpPr>
          <p:cNvPr id="5" name="Slide Number Placeholder 4">
            <a:extLst>
              <a:ext uri="{FF2B5EF4-FFF2-40B4-BE49-F238E27FC236}">
                <a16:creationId xmlns=""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6" name="Subtitle 5">
            <a:extLst>
              <a:ext uri="{FF2B5EF4-FFF2-40B4-BE49-F238E27FC236}">
                <a16:creationId xmlns="" xmlns:a16="http://schemas.microsoft.com/office/drawing/2014/main" id="{09278663-6DFB-48C5-B58E-9F7560421BA7}"/>
              </a:ext>
            </a:extLst>
          </p:cNvPr>
          <p:cNvSpPr>
            <a:spLocks noGrp="1"/>
          </p:cNvSpPr>
          <p:nvPr>
            <p:ph type="subTitle" idx="13"/>
          </p:nvPr>
        </p:nvSpPr>
        <p:spPr>
          <a:xfrm>
            <a:off x="1418290" y="2225963"/>
            <a:ext cx="4209623" cy="646331"/>
          </a:xfrm>
        </p:spPr>
        <p:txBody>
          <a:bodyPr>
            <a:noAutofit/>
          </a:bodyPr>
          <a:lstStyle/>
          <a:p>
            <a:r>
              <a:rPr lang="en-GB" sz="2800" dirty="0" err="1" smtClean="0">
                <a:solidFill>
                  <a:schemeClr val="accent1">
                    <a:lumMod val="50000"/>
                  </a:schemeClr>
                </a:solidFill>
                <a:latin typeface="Amasis MT Pro Medium" panose="02040604050005020304" pitchFamily="18" charset="0"/>
              </a:rPr>
              <a:t>Eng</a:t>
            </a:r>
            <a:r>
              <a:rPr lang="en-GB" sz="2800" dirty="0" smtClean="0">
                <a:solidFill>
                  <a:schemeClr val="accent1">
                    <a:lumMod val="50000"/>
                  </a:schemeClr>
                </a:solidFill>
                <a:latin typeface="Amasis MT Pro Medium" panose="02040604050005020304" pitchFamily="18" charset="0"/>
              </a:rPr>
              <a:t>/Osama Adel</a:t>
            </a:r>
            <a:endParaRPr lang="en-US" sz="2800" dirty="0">
              <a:solidFill>
                <a:schemeClr val="accent1">
                  <a:lumMod val="50000"/>
                </a:schemeClr>
              </a:solidFill>
              <a:latin typeface="Amasis MT Pro Medium" panose="02040604050005020304" pitchFamily="18" charset="0"/>
            </a:endParaRPr>
          </a:p>
        </p:txBody>
      </p:sp>
      <p:sp>
        <p:nvSpPr>
          <p:cNvPr id="9" name="TextBox 8">
            <a:extLst>
              <a:ext uri="{FF2B5EF4-FFF2-40B4-BE49-F238E27FC236}">
                <a16:creationId xmlns="" xmlns:a16="http://schemas.microsoft.com/office/drawing/2014/main" id="{19ED4490-CBB1-E183-0BD9-A03561227947}"/>
              </a:ext>
            </a:extLst>
          </p:cNvPr>
          <p:cNvSpPr txBox="1"/>
          <p:nvPr/>
        </p:nvSpPr>
        <p:spPr>
          <a:xfrm>
            <a:off x="6240236" y="1283220"/>
            <a:ext cx="6101442" cy="646331"/>
          </a:xfrm>
          <a:prstGeom prst="rect">
            <a:avLst/>
          </a:prstGeom>
          <a:noFill/>
        </p:spPr>
        <p:txBody>
          <a:bodyPr wrap="square">
            <a:spAutoFit/>
          </a:bodyPr>
          <a:lstStyle/>
          <a:p>
            <a:r>
              <a:rPr lang="en-US" sz="3600" b="1" dirty="0">
                <a:latin typeface="ADLaM Display" panose="020F0502020204030204" pitchFamily="2" charset="0"/>
                <a:ea typeface="ADLaM Display" panose="020F0502020204030204" pitchFamily="2" charset="0"/>
                <a:cs typeface="ADLaM Display" panose="020F0502020204030204" pitchFamily="2" charset="0"/>
              </a:rPr>
              <a:t>Presented By:</a:t>
            </a:r>
            <a:endParaRPr lang="x-none" sz="3600" b="1" dirty="0">
              <a:latin typeface="ADLaM Display" panose="020F0502020204030204" pitchFamily="2" charset="0"/>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13729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AA8DE1-6ED3-FADB-B5F2-AF9CBFEDAF77}"/>
              </a:ext>
            </a:extLst>
          </p:cNvPr>
          <p:cNvSpPr>
            <a:spLocks noGrp="1"/>
          </p:cNvSpPr>
          <p:nvPr>
            <p:ph type="title"/>
          </p:nvPr>
        </p:nvSpPr>
        <p:spPr>
          <a:xfrm>
            <a:off x="1422400" y="431472"/>
            <a:ext cx="10282311" cy="1325563"/>
          </a:xfrm>
        </p:spPr>
        <p:txBody>
          <a:bodyPr>
            <a:normAutofit/>
          </a:bodyPr>
          <a:lstStyle/>
          <a:p>
            <a:r>
              <a:rPr lang="en-GB" sz="3200" b="1" i="0" dirty="0">
                <a:effectLst/>
                <a:latin typeface="Open Sans" panose="020B0606030504020204" pitchFamily="34" charset="0"/>
              </a:rPr>
              <a:t>What is </a:t>
            </a:r>
            <a:r>
              <a:rPr lang="en-GB" sz="3200" b="1" i="0" dirty="0" err="1" smtClean="0">
                <a:effectLst/>
                <a:latin typeface="Open Sans" panose="020B0606030504020204" pitchFamily="34" charset="0"/>
              </a:rPr>
              <a:t>Uk</a:t>
            </a:r>
            <a:r>
              <a:rPr lang="en-GB" sz="3200" b="1" i="0" dirty="0" smtClean="0">
                <a:effectLst/>
                <a:latin typeface="Open Sans" panose="020B0606030504020204" pitchFamily="34" charset="0"/>
              </a:rPr>
              <a:t> train analytics</a:t>
            </a:r>
            <a:r>
              <a:rPr lang="en-GB" sz="3200" b="1" i="0" dirty="0">
                <a:effectLst/>
                <a:latin typeface="Open Sans" panose="020B0606030504020204" pitchFamily="34" charset="0"/>
              </a:rPr>
              <a:t>?</a:t>
            </a:r>
            <a:br>
              <a:rPr lang="en-GB" sz="3200" b="1" i="0" dirty="0">
                <a:effectLst/>
                <a:latin typeface="Open Sans" panose="020B0606030504020204" pitchFamily="34" charset="0"/>
              </a:rPr>
            </a:br>
            <a:endParaRPr lang="x-none" sz="3200" dirty="0"/>
          </a:p>
        </p:txBody>
      </p:sp>
      <p:sp>
        <p:nvSpPr>
          <p:cNvPr id="5" name="Slide Number Placeholder 4">
            <a:extLst>
              <a:ext uri="{FF2B5EF4-FFF2-40B4-BE49-F238E27FC236}">
                <a16:creationId xmlns="" xmlns:a16="http://schemas.microsoft.com/office/drawing/2014/main" id="{FE1A3FDC-24D3-0C80-C33C-AE1F9E5F0387}"/>
              </a:ext>
            </a:extLst>
          </p:cNvPr>
          <p:cNvSpPr>
            <a:spLocks noGrp="1"/>
          </p:cNvSpPr>
          <p:nvPr>
            <p:ph type="sldNum" sz="quarter" idx="12"/>
          </p:nvPr>
        </p:nvSpPr>
        <p:spPr/>
        <p:txBody>
          <a:bodyPr/>
          <a:lstStyle/>
          <a:p>
            <a:fld id="{95CBEC59-7FF9-4688-98DF-89832A0C9025}" type="slidenum">
              <a:rPr lang="en-US" smtClean="0"/>
              <a:t>3</a:t>
            </a:fld>
            <a:endParaRPr lang="en-US" dirty="0"/>
          </a:p>
        </p:txBody>
      </p:sp>
      <p:sp>
        <p:nvSpPr>
          <p:cNvPr id="17" name="TextBox 16">
            <a:extLst>
              <a:ext uri="{FF2B5EF4-FFF2-40B4-BE49-F238E27FC236}">
                <a16:creationId xmlns="" xmlns:a16="http://schemas.microsoft.com/office/drawing/2014/main" id="{2354CEC8-635A-E619-ADB4-5AD6D719B00E}"/>
              </a:ext>
            </a:extLst>
          </p:cNvPr>
          <p:cNvSpPr txBox="1"/>
          <p:nvPr/>
        </p:nvSpPr>
        <p:spPr>
          <a:xfrm>
            <a:off x="1141270" y="1757035"/>
            <a:ext cx="6631130" cy="4401205"/>
          </a:xfrm>
          <a:prstGeom prst="rect">
            <a:avLst/>
          </a:prstGeom>
          <a:noFill/>
        </p:spPr>
        <p:txBody>
          <a:bodyPr wrap="square">
            <a:spAutoFit/>
          </a:bodyPr>
          <a:lstStyle/>
          <a:p>
            <a:r>
              <a:rPr lang="en-US" sz="2800" b="1" dirty="0">
                <a:solidFill>
                  <a:schemeClr val="bg1"/>
                </a:solidFill>
              </a:rPr>
              <a:t>This project aims to analyze train ticket purchase and journey data across the UK to gain valuable insights into customer behaviors, ticketing trends, travel patterns, and operational performance. The dataset captures a wide range of attributes, from transaction details and pricing to journey durations and delay reasons, offering a comprehensive view of the UK train travel experience.</a:t>
            </a:r>
          </a:p>
        </p:txBody>
      </p:sp>
      <p:pic>
        <p:nvPicPr>
          <p:cNvPr id="18" name="Content Placeholder 9">
            <a:extLst>
              <a:ext uri="{FF2B5EF4-FFF2-40B4-BE49-F238E27FC236}">
                <a16:creationId xmlns="" xmlns:a16="http://schemas.microsoft.com/office/drawing/2014/main" id="{C405FF74-9172-98F1-BB50-B090DA55E5E7}"/>
              </a:ext>
            </a:extLst>
          </p:cNvPr>
          <p:cNvPicPr>
            <a:picLocks noChangeAspect="1"/>
          </p:cNvPicPr>
          <p:nvPr/>
        </p:nvPicPr>
        <p:blipFill>
          <a:blip r:embed="rId2"/>
          <a:stretch>
            <a:fillRect/>
          </a:stretch>
        </p:blipFill>
        <p:spPr>
          <a:xfrm>
            <a:off x="8053530" y="305337"/>
            <a:ext cx="3849168" cy="6233773"/>
          </a:xfrm>
          <a:prstGeom prst="rect">
            <a:avLst/>
          </a:prstGeom>
        </p:spPr>
      </p:pic>
      <p:pic>
        <p:nvPicPr>
          <p:cNvPr id="6" name="Image 0" descr="preencoded.png"/>
          <p:cNvPicPr>
            <a:picLocks noChangeAspect="1"/>
          </p:cNvPicPr>
          <p:nvPr/>
        </p:nvPicPr>
        <p:blipFill>
          <a:blip r:embed="rId3"/>
          <a:stretch>
            <a:fillRect/>
          </a:stretch>
        </p:blipFill>
        <p:spPr>
          <a:xfrm>
            <a:off x="8134262" y="378073"/>
            <a:ext cx="3768436" cy="6233773"/>
          </a:xfrm>
          <a:prstGeom prst="rect">
            <a:avLst/>
          </a:prstGeom>
        </p:spPr>
      </p:pic>
    </p:spTree>
    <p:extLst>
      <p:ext uri="{BB962C8B-B14F-4D97-AF65-F5344CB8AC3E}">
        <p14:creationId xmlns:p14="http://schemas.microsoft.com/office/powerpoint/2010/main" val="3873325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87E80DB-850F-1CDE-46E1-4362C65EA204}"/>
              </a:ext>
            </a:extLst>
          </p:cNvPr>
          <p:cNvSpPr>
            <a:spLocks noGrp="1"/>
          </p:cNvSpPr>
          <p:nvPr>
            <p:ph idx="1"/>
          </p:nvPr>
        </p:nvSpPr>
        <p:spPr>
          <a:xfrm>
            <a:off x="768928" y="1350335"/>
            <a:ext cx="6629400" cy="5103627"/>
          </a:xfrm>
        </p:spPr>
        <p:txBody>
          <a:bodyPr>
            <a:normAutofit fontScale="25000" lnSpcReduction="20000"/>
          </a:bodyPr>
          <a:lstStyle/>
          <a:p>
            <a:r>
              <a:rPr lang="en-GB" sz="9600" dirty="0" smtClean="0">
                <a:solidFill>
                  <a:schemeClr val="tx1"/>
                </a:solidFill>
                <a:latin typeface="Georgia Pro Semibold" panose="02040702050405020303" pitchFamily="18" charset="0"/>
                <a:ea typeface="Tahoma" panose="020B0604030504040204" pitchFamily="34" charset="0"/>
                <a:cs typeface="Tahoma" panose="020B0604030504040204" pitchFamily="34" charset="0"/>
              </a:rPr>
              <a:t>UK Train dataset </a:t>
            </a:r>
            <a:r>
              <a:rPr lang="en-GB" sz="9600" dirty="0">
                <a:solidFill>
                  <a:schemeClr val="tx1"/>
                </a:solidFill>
                <a:latin typeface="Georgia Pro Semibold" panose="02040702050405020303" pitchFamily="18" charset="0"/>
                <a:ea typeface="Tahoma" panose="020B0604030504040204" pitchFamily="34" charset="0"/>
                <a:cs typeface="Tahoma" panose="020B0604030504040204" pitchFamily="34" charset="0"/>
              </a:rPr>
              <a:t>is a system where you store and manage data on </a:t>
            </a:r>
            <a:r>
              <a:rPr lang="en-GB" sz="9600" dirty="0" err="1" smtClean="0">
                <a:solidFill>
                  <a:schemeClr val="tx1"/>
                </a:solidFill>
                <a:latin typeface="Georgia Pro Semibold" panose="02040702050405020303" pitchFamily="18" charset="0"/>
                <a:ea typeface="Tahoma" panose="020B0604030504040204" pitchFamily="34" charset="0"/>
                <a:cs typeface="Tahoma" panose="020B0604030504040204" pitchFamily="34" charset="0"/>
              </a:rPr>
              <a:t>Uk</a:t>
            </a:r>
            <a:r>
              <a:rPr lang="en-GB" sz="9600" dirty="0" smtClean="0">
                <a:solidFill>
                  <a:schemeClr val="tx1"/>
                </a:solidFill>
                <a:latin typeface="Georgia Pro Semibold" panose="02040702050405020303" pitchFamily="18" charset="0"/>
                <a:ea typeface="Tahoma" panose="020B0604030504040204" pitchFamily="34" charset="0"/>
                <a:cs typeface="Tahoma" panose="020B0604030504040204" pitchFamily="34" charset="0"/>
              </a:rPr>
              <a:t> Train data </a:t>
            </a:r>
            <a:r>
              <a:rPr lang="en-GB" sz="9600" dirty="0">
                <a:solidFill>
                  <a:schemeClr val="tx1"/>
                </a:solidFill>
                <a:latin typeface="Georgia Pro Semibold" panose="02040702050405020303" pitchFamily="18" charset="0"/>
                <a:ea typeface="Tahoma" panose="020B0604030504040204" pitchFamily="34" charset="0"/>
                <a:cs typeface="Tahoma" panose="020B0604030504040204" pitchFamily="34" charset="0"/>
              </a:rPr>
              <a:t>can be used to track a variety of information, including </a:t>
            </a:r>
            <a:r>
              <a:rPr lang="en-GB" sz="9600" dirty="0" smtClean="0">
                <a:solidFill>
                  <a:schemeClr val="tx1"/>
                </a:solidFill>
                <a:latin typeface="Georgia Pro Semibold" panose="02040702050405020303" pitchFamily="18" charset="0"/>
                <a:ea typeface="Tahoma" panose="020B0604030504040204" pitchFamily="34" charset="0"/>
                <a:cs typeface="Tahoma" panose="020B0604030504040204" pitchFamily="34" charset="0"/>
              </a:rPr>
              <a:t>UK Train , </a:t>
            </a:r>
            <a:r>
              <a:rPr lang="en-GB" sz="9600" dirty="0">
                <a:solidFill>
                  <a:schemeClr val="tx1"/>
                </a:solidFill>
                <a:latin typeface="Georgia Pro Semibold" panose="02040702050405020303" pitchFamily="18" charset="0"/>
                <a:ea typeface="Tahoma" panose="020B0604030504040204" pitchFamily="34" charset="0"/>
                <a:cs typeface="Tahoma" panose="020B0604030504040204" pitchFamily="34" charset="0"/>
              </a:rPr>
              <a:t>which </a:t>
            </a:r>
            <a:r>
              <a:rPr lang="en-GB" sz="9600" dirty="0" err="1" smtClean="0">
                <a:solidFill>
                  <a:schemeClr val="tx1"/>
                </a:solidFill>
                <a:latin typeface="Georgia Pro Semibold" panose="02040702050405020303" pitchFamily="18" charset="0"/>
                <a:ea typeface="Tahoma" panose="020B0604030504040204" pitchFamily="34" charset="0"/>
                <a:cs typeface="Tahoma" panose="020B0604030504040204" pitchFamily="34" charset="0"/>
              </a:rPr>
              <a:t>giveinsights</a:t>
            </a:r>
            <a:r>
              <a:rPr lang="en-GB" sz="9600" dirty="0" smtClean="0">
                <a:solidFill>
                  <a:schemeClr val="tx1"/>
                </a:solidFill>
                <a:latin typeface="Georgia Pro Semibold" panose="02040702050405020303" pitchFamily="18" charset="0"/>
                <a:ea typeface="Tahoma" panose="020B0604030504040204" pitchFamily="34" charset="0"/>
                <a:cs typeface="Tahoma" panose="020B0604030504040204" pitchFamily="34" charset="0"/>
              </a:rPr>
              <a:t> </a:t>
            </a:r>
            <a:r>
              <a:rPr lang="en-GB" sz="9600" dirty="0">
                <a:solidFill>
                  <a:schemeClr val="tx1"/>
                </a:solidFill>
                <a:latin typeface="Georgia Pro Semibold" panose="02040702050405020303" pitchFamily="18" charset="0"/>
                <a:ea typeface="Tahoma" panose="020B0604030504040204" pitchFamily="34" charset="0"/>
                <a:cs typeface="Tahoma" panose="020B0604030504040204" pitchFamily="34" charset="0"/>
              </a:rPr>
              <a:t>for better decision-making.</a:t>
            </a:r>
          </a:p>
          <a:p>
            <a:endParaRPr lang="en-GB" sz="7400" dirty="0">
              <a:solidFill>
                <a:schemeClr val="tx1"/>
              </a:solidFill>
              <a:latin typeface="Georgia Pro Semibold" panose="02040702050405020303" pitchFamily="18" charset="0"/>
              <a:ea typeface="Tahoma" panose="020B0604030504040204" pitchFamily="34" charset="0"/>
              <a:cs typeface="Tahoma" panose="020B0604030504040204" pitchFamily="34" charset="0"/>
            </a:endParaRPr>
          </a:p>
          <a:p>
            <a:pPr algn="l"/>
            <a:r>
              <a:rPr lang="en-GB" sz="7400" dirty="0">
                <a:solidFill>
                  <a:schemeClr val="accent6"/>
                </a:solidFill>
                <a:latin typeface="Georgia Pro Semibold" panose="02040702050405020303" pitchFamily="18" charset="0"/>
                <a:ea typeface="Tahoma" panose="020B0604030504040204" pitchFamily="34" charset="0"/>
                <a:cs typeface="Tahoma" panose="020B0604030504040204" pitchFamily="34" charset="0"/>
              </a:rPr>
              <a:t>It may include:</a:t>
            </a:r>
          </a:p>
          <a:p>
            <a:r>
              <a:rPr lang="en-GB" sz="9600" dirty="0" smtClean="0"/>
              <a:t>transaction_id,date_of_purchase,purchase_type,,payment_method,railcard,ticket_class,ticket_type, price ,</a:t>
            </a:r>
            <a:r>
              <a:rPr lang="en-GB" sz="9600" dirty="0" err="1" smtClean="0"/>
              <a:t>price_range</a:t>
            </a:r>
            <a:r>
              <a:rPr lang="en-GB" sz="9600" dirty="0" smtClean="0"/>
              <a:t>, routes, </a:t>
            </a:r>
            <a:r>
              <a:rPr lang="en-GB" sz="9600" dirty="0" err="1" smtClean="0"/>
              <a:t>departure_station</a:t>
            </a:r>
            <a:r>
              <a:rPr lang="en-GB" sz="9600" dirty="0" smtClean="0"/>
              <a:t>, </a:t>
            </a:r>
            <a:r>
              <a:rPr lang="en-GB" sz="9600" dirty="0" err="1" smtClean="0"/>
              <a:t>date_of_journey</a:t>
            </a:r>
            <a:r>
              <a:rPr lang="en-GB" sz="9600" dirty="0" smtClean="0"/>
              <a:t>, </a:t>
            </a:r>
            <a:r>
              <a:rPr lang="en-GB" sz="9600" dirty="0" err="1" smtClean="0"/>
              <a:t>departure_time</a:t>
            </a:r>
            <a:r>
              <a:rPr lang="en-GB" sz="9600" dirty="0" smtClean="0"/>
              <a:t> ,</a:t>
            </a:r>
            <a:r>
              <a:rPr lang="en-GB" sz="9600" dirty="0" err="1" smtClean="0"/>
              <a:t>arrival_time</a:t>
            </a:r>
            <a:r>
              <a:rPr lang="en-GB" sz="9600" dirty="0" smtClean="0"/>
              <a:t> ,</a:t>
            </a:r>
            <a:r>
              <a:rPr lang="en-GB" sz="9600" dirty="0" err="1" smtClean="0"/>
              <a:t>actual_arrival_time</a:t>
            </a:r>
            <a:r>
              <a:rPr lang="en-GB" sz="9600" dirty="0" smtClean="0"/>
              <a:t> ,</a:t>
            </a:r>
            <a:r>
              <a:rPr lang="en-GB" sz="9600" dirty="0" err="1" smtClean="0"/>
              <a:t>duration_total_hours</a:t>
            </a:r>
            <a:endParaRPr lang="en-GB" sz="9600" dirty="0"/>
          </a:p>
          <a:p>
            <a:r>
              <a:rPr lang="en-GB" sz="9600" dirty="0" err="1" smtClean="0"/>
              <a:t>duration_total_minutes</a:t>
            </a:r>
            <a:r>
              <a:rPr lang="en-GB" sz="9600" dirty="0" smtClean="0"/>
              <a:t> ,</a:t>
            </a:r>
            <a:r>
              <a:rPr lang="en-GB" sz="9600" dirty="0" err="1" smtClean="0"/>
              <a:t>expected_arrival_time</a:t>
            </a:r>
            <a:r>
              <a:rPr lang="en-GB" sz="9600" dirty="0" smtClean="0"/>
              <a:t> ,</a:t>
            </a:r>
            <a:r>
              <a:rPr lang="en-GB" sz="9600" dirty="0" err="1" smtClean="0"/>
              <a:t>category_of_journey</a:t>
            </a:r>
            <a:r>
              <a:rPr lang="en-GB" sz="9600" dirty="0" smtClean="0"/>
              <a:t> ,</a:t>
            </a:r>
            <a:r>
              <a:rPr lang="en-GB" sz="9600" dirty="0" err="1" smtClean="0"/>
              <a:t>journey_status</a:t>
            </a:r>
            <a:r>
              <a:rPr lang="en-GB" sz="9600" dirty="0" smtClean="0"/>
              <a:t> , </a:t>
            </a:r>
            <a:r>
              <a:rPr lang="en-GB" sz="9600" dirty="0" err="1" smtClean="0"/>
              <a:t>reason_for_delay</a:t>
            </a:r>
            <a:r>
              <a:rPr lang="en-GB" sz="9600" dirty="0" smtClean="0"/>
              <a:t> ,</a:t>
            </a:r>
            <a:r>
              <a:rPr lang="en-GB" sz="9600" dirty="0" err="1" smtClean="0"/>
              <a:t>refund_request</a:t>
            </a:r>
            <a:endParaRPr lang="en-GB" sz="9600" dirty="0"/>
          </a:p>
          <a:p>
            <a:pPr algn="just"/>
            <a:endParaRPr lang="en-GB" sz="3400" dirty="0">
              <a:solidFill>
                <a:schemeClr val="tx1"/>
              </a:solidFill>
              <a:latin typeface="Georgia Pro Semibold" panose="02040702050405020303" pitchFamily="18" charset="0"/>
              <a:ea typeface="Tahoma" panose="020B0604030504040204" pitchFamily="34" charset="0"/>
              <a:cs typeface="Tahoma" panose="020B0604030504040204" pitchFamily="34" charset="0"/>
              <a:hlinkClick r:id="rId2">
                <a:extLst>
                  <a:ext uri="{A12FA001-AC4F-418D-AE19-62706E023703}">
                    <ahyp:hlinkClr xmlns="" xmlns:ahyp="http://schemas.microsoft.com/office/drawing/2018/hyperlinkcolor" val="tx"/>
                  </a:ext>
                </a:extLst>
              </a:hlinkClick>
            </a:endParaRPr>
          </a:p>
          <a:p>
            <a:pPr algn="just"/>
            <a:r>
              <a:rPr lang="en-GB" sz="3200" dirty="0">
                <a:solidFill>
                  <a:schemeClr val="tx1"/>
                </a:solidFill>
                <a:latin typeface="Georgia Pro Semibold" panose="02040702050405020303" pitchFamily="18" charset="0"/>
                <a:ea typeface="Tahoma" panose="020B0604030504040204" pitchFamily="34" charset="0"/>
                <a:cs typeface="Tahoma" panose="020B0604030504040204" pitchFamily="34" charset="0"/>
              </a:rPr>
              <a:t> </a:t>
            </a:r>
          </a:p>
          <a:p>
            <a:endParaRPr lang="en-GB" sz="2400" b="1" i="0" dirty="0">
              <a:solidFill>
                <a:schemeClr val="accent1">
                  <a:lumMod val="50000"/>
                </a:schemeClr>
              </a:solidFill>
              <a:effectLst/>
              <a:latin typeface="Gotham SSm A"/>
            </a:endParaRPr>
          </a:p>
          <a:p>
            <a:endParaRPr lang="en-GB" sz="2400" b="1" i="0" dirty="0">
              <a:solidFill>
                <a:schemeClr val="accent1">
                  <a:lumMod val="50000"/>
                </a:schemeClr>
              </a:solidFill>
              <a:effectLst/>
              <a:latin typeface="Gotham SSm A"/>
            </a:endParaRPr>
          </a:p>
          <a:p>
            <a:endParaRPr lang="en-GB" sz="2400" b="1" i="0" dirty="0">
              <a:solidFill>
                <a:schemeClr val="accent1">
                  <a:lumMod val="50000"/>
                </a:schemeClr>
              </a:solidFill>
              <a:effectLst/>
              <a:latin typeface="Gotham SSm A"/>
            </a:endParaRPr>
          </a:p>
          <a:p>
            <a:endParaRPr lang="en-GB" sz="2400" b="1" i="0" dirty="0">
              <a:solidFill>
                <a:schemeClr val="accent1">
                  <a:lumMod val="50000"/>
                </a:schemeClr>
              </a:solidFill>
              <a:effectLst/>
              <a:latin typeface="Gotham SSm A"/>
            </a:endParaRPr>
          </a:p>
          <a:p>
            <a:endParaRPr lang="en-GB" sz="2400" b="1" i="0" dirty="0">
              <a:solidFill>
                <a:schemeClr val="accent1">
                  <a:lumMod val="50000"/>
                </a:schemeClr>
              </a:solidFill>
              <a:effectLst/>
              <a:latin typeface="Gotham SSm A"/>
            </a:endParaRPr>
          </a:p>
          <a:p>
            <a:pPr algn="just"/>
            <a:endParaRPr lang="en-GB" sz="2400" b="0" i="0" dirty="0">
              <a:solidFill>
                <a:schemeClr val="accent1">
                  <a:lumMod val="50000"/>
                </a:schemeClr>
              </a:solidFill>
              <a:effectLst/>
              <a:latin typeface="ADLaM Display" panose="020F0502020204030204" pitchFamily="2" charset="0"/>
              <a:ea typeface="ADLaM Display" panose="020F0502020204030204" pitchFamily="2" charset="0"/>
              <a:cs typeface="ADLaM Display" panose="020F0502020204030204" pitchFamily="2" charset="0"/>
            </a:endParaRPr>
          </a:p>
          <a:p>
            <a:pPr algn="just"/>
            <a:endParaRPr lang="x-none" sz="2400" dirty="0">
              <a:solidFill>
                <a:schemeClr val="accent1">
                  <a:lumMod val="50000"/>
                </a:schemeClr>
              </a:solidFill>
              <a:latin typeface="Georgia Pro Semibold" panose="02040702050405020303" pitchFamily="18" charset="0"/>
            </a:endParaRPr>
          </a:p>
        </p:txBody>
      </p:sp>
      <p:sp>
        <p:nvSpPr>
          <p:cNvPr id="5" name="Slide Number Placeholder 4">
            <a:extLst>
              <a:ext uri="{FF2B5EF4-FFF2-40B4-BE49-F238E27FC236}">
                <a16:creationId xmlns="" xmlns:a16="http://schemas.microsoft.com/office/drawing/2014/main" id="{C219BABD-F9A2-4441-1C1B-1FE22164DB32}"/>
              </a:ext>
            </a:extLst>
          </p:cNvPr>
          <p:cNvSpPr>
            <a:spLocks noGrp="1"/>
          </p:cNvSpPr>
          <p:nvPr>
            <p:ph type="sldNum" sz="quarter" idx="12"/>
          </p:nvPr>
        </p:nvSpPr>
        <p:spPr/>
        <p:txBody>
          <a:bodyPr/>
          <a:lstStyle/>
          <a:p>
            <a:fld id="{95CBEC59-7FF9-4688-98DF-89832A0C9025}" type="slidenum">
              <a:rPr lang="en-US" smtClean="0"/>
              <a:t>4</a:t>
            </a:fld>
            <a:endParaRPr lang="en-US" dirty="0"/>
          </a:p>
        </p:txBody>
      </p:sp>
      <p:pic>
        <p:nvPicPr>
          <p:cNvPr id="6" name="Image 0" descr="preencoded.png"/>
          <p:cNvPicPr>
            <a:picLocks noChangeAspect="1"/>
          </p:cNvPicPr>
          <p:nvPr/>
        </p:nvPicPr>
        <p:blipFill>
          <a:blip r:embed="rId3"/>
          <a:stretch>
            <a:fillRect/>
          </a:stretch>
        </p:blipFill>
        <p:spPr>
          <a:xfrm>
            <a:off x="8134262" y="378073"/>
            <a:ext cx="3768436" cy="6233773"/>
          </a:xfrm>
          <a:prstGeom prst="rect">
            <a:avLst/>
          </a:prstGeom>
        </p:spPr>
      </p:pic>
    </p:spTree>
    <p:extLst>
      <p:ext uri="{BB962C8B-B14F-4D97-AF65-F5344CB8AC3E}">
        <p14:creationId xmlns:p14="http://schemas.microsoft.com/office/powerpoint/2010/main" val="322296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87E80DB-850F-1CDE-46E1-4362C65EA204}"/>
              </a:ext>
            </a:extLst>
          </p:cNvPr>
          <p:cNvSpPr>
            <a:spLocks noGrp="1"/>
          </p:cNvSpPr>
          <p:nvPr>
            <p:ph idx="1"/>
          </p:nvPr>
        </p:nvSpPr>
        <p:spPr>
          <a:xfrm>
            <a:off x="768928" y="529937"/>
            <a:ext cx="6629400" cy="5924026"/>
          </a:xfrm>
        </p:spPr>
        <p:txBody>
          <a:bodyPr>
            <a:normAutofit fontScale="40000" lnSpcReduction="20000"/>
          </a:bodyPr>
          <a:lstStyle/>
          <a:p>
            <a:r>
              <a:rPr lang="en-US" sz="5100" b="1" dirty="0" smtClean="0"/>
              <a:t>              </a:t>
            </a:r>
            <a:r>
              <a:rPr lang="en-US" sz="7000" b="1" dirty="0" smtClean="0"/>
              <a:t>Project Objective:</a:t>
            </a:r>
          </a:p>
          <a:p>
            <a:pPr marL="571500" indent="-571500">
              <a:buFont typeface="Wingdings" pitchFamily="2" charset="2"/>
              <a:buChar char="§"/>
            </a:pPr>
            <a:r>
              <a:rPr lang="en-GB" sz="6000" b="1" dirty="0" smtClean="0"/>
              <a:t>Perform </a:t>
            </a:r>
            <a:r>
              <a:rPr lang="en-GB" sz="6000" b="1" dirty="0"/>
              <a:t>in-depth analysis of train </a:t>
            </a:r>
            <a:r>
              <a:rPr lang="en-GB" sz="6000" b="1" dirty="0" smtClean="0"/>
              <a:t>ride performance</a:t>
            </a:r>
            <a:r>
              <a:rPr lang="en-GB" sz="6000" b="1" dirty="0"/>
              <a:t>, usage patterns, and revenue trends</a:t>
            </a:r>
            <a:r>
              <a:rPr lang="en-GB" sz="6000" b="1" dirty="0" smtClean="0"/>
              <a:t>.</a:t>
            </a:r>
          </a:p>
          <a:p>
            <a:pPr marL="571500" indent="-571500">
              <a:buFont typeface="Wingdings" pitchFamily="2" charset="2"/>
              <a:buChar char="§"/>
            </a:pPr>
            <a:r>
              <a:rPr lang="en-GB" sz="6000" b="1" dirty="0" smtClean="0"/>
              <a:t>Understand </a:t>
            </a:r>
            <a:r>
              <a:rPr lang="en-GB" sz="6000" b="1" dirty="0"/>
              <a:t>customer preferences regarding ticket types, travel patterns, and usage </a:t>
            </a:r>
            <a:r>
              <a:rPr lang="en-GB" sz="6000" b="1" dirty="0" err="1"/>
              <a:t>behavior</a:t>
            </a:r>
            <a:r>
              <a:rPr lang="en-GB" sz="6000" b="1" dirty="0" smtClean="0"/>
              <a:t>.</a:t>
            </a:r>
          </a:p>
          <a:p>
            <a:pPr marL="571500" indent="-571500">
              <a:buFont typeface="Wingdings" pitchFamily="2" charset="2"/>
              <a:buChar char="§"/>
            </a:pPr>
            <a:r>
              <a:rPr lang="en-GB" sz="6000" b="1" dirty="0"/>
              <a:t/>
            </a:r>
            <a:br>
              <a:rPr lang="en-GB" sz="6000" b="1" dirty="0"/>
            </a:br>
            <a:r>
              <a:rPr lang="en-GB" sz="6000" b="1" dirty="0"/>
              <a:t>Forecast the number of rides and expected revenue for each day of the upcoming </a:t>
            </a:r>
            <a:r>
              <a:rPr lang="en-GB" sz="6000" b="1" dirty="0" smtClean="0"/>
              <a:t>month.</a:t>
            </a:r>
          </a:p>
          <a:p>
            <a:pPr marL="571500" indent="-571500">
              <a:buFont typeface="Wingdings" pitchFamily="2" charset="2"/>
              <a:buChar char="§"/>
            </a:pPr>
            <a:r>
              <a:rPr lang="en-GB" sz="6000" b="1" dirty="0"/>
              <a:t/>
            </a:r>
            <a:br>
              <a:rPr lang="en-GB" sz="6000" b="1" dirty="0"/>
            </a:br>
            <a:r>
              <a:rPr lang="en-GB" sz="6000" b="1" dirty="0"/>
              <a:t>Identify reasons for delays and calculate average delay duration per rail line.</a:t>
            </a:r>
            <a:endParaRPr lang="en-GB" sz="6000" b="1" dirty="0">
              <a:solidFill>
                <a:schemeClr val="tx1"/>
              </a:solidFill>
              <a:latin typeface="Georgia Pro Semibold" panose="02040702050405020303" pitchFamily="18" charset="0"/>
              <a:ea typeface="Tahoma" panose="020B0604030504040204" pitchFamily="34" charset="0"/>
              <a:cs typeface="Tahoma" panose="020B0604030504040204" pitchFamily="34" charset="0"/>
              <a:hlinkClick r:id="rId2">
                <a:extLst>
                  <a:ext uri="{A12FA001-AC4F-418D-AE19-62706E023703}">
                    <ahyp:hlinkClr xmlns="" xmlns:ahyp="http://schemas.microsoft.com/office/drawing/2018/hyperlinkcolor" val="tx"/>
                  </a:ext>
                </a:extLst>
              </a:hlinkClick>
            </a:endParaRPr>
          </a:p>
          <a:p>
            <a:pPr marL="571500" lvl="0" indent="-571500" algn="just">
              <a:buFont typeface="Wingdings" pitchFamily="2" charset="2"/>
              <a:buChar char="§"/>
            </a:pPr>
            <a:r>
              <a:rPr lang="en-US" sz="6000" b="1" dirty="0" smtClean="0"/>
              <a:t>Supporting </a:t>
            </a:r>
            <a:r>
              <a:rPr lang="en-US" sz="6000" b="1" dirty="0"/>
              <a:t>business decisions to improve efficiency, customer satisfaction, and operational performance.</a:t>
            </a:r>
          </a:p>
          <a:p>
            <a:pPr algn="just"/>
            <a:endParaRPr lang="en-GB" sz="3200" dirty="0">
              <a:solidFill>
                <a:schemeClr val="tx1"/>
              </a:solidFill>
              <a:latin typeface="Georgia Pro Semibold" panose="02040702050405020303" pitchFamily="18" charset="0"/>
              <a:ea typeface="Tahoma" panose="020B0604030504040204" pitchFamily="34" charset="0"/>
              <a:cs typeface="Tahoma" panose="020B0604030504040204" pitchFamily="34" charset="0"/>
            </a:endParaRPr>
          </a:p>
          <a:p>
            <a:endParaRPr lang="en-GB" sz="2400" b="1" i="0" dirty="0">
              <a:solidFill>
                <a:schemeClr val="accent1">
                  <a:lumMod val="50000"/>
                </a:schemeClr>
              </a:solidFill>
              <a:effectLst/>
              <a:latin typeface="Gotham SSm A"/>
            </a:endParaRPr>
          </a:p>
          <a:p>
            <a:endParaRPr lang="en-GB" sz="2400" b="1" i="0" dirty="0">
              <a:solidFill>
                <a:schemeClr val="accent1">
                  <a:lumMod val="50000"/>
                </a:schemeClr>
              </a:solidFill>
              <a:effectLst/>
              <a:latin typeface="Gotham SSm A"/>
            </a:endParaRPr>
          </a:p>
          <a:p>
            <a:endParaRPr lang="en-GB" sz="2400" b="1" i="0" dirty="0">
              <a:solidFill>
                <a:schemeClr val="accent1">
                  <a:lumMod val="50000"/>
                </a:schemeClr>
              </a:solidFill>
              <a:effectLst/>
              <a:latin typeface="Gotham SSm A"/>
            </a:endParaRPr>
          </a:p>
          <a:p>
            <a:endParaRPr lang="en-GB" sz="2400" b="1" i="0" dirty="0">
              <a:solidFill>
                <a:schemeClr val="accent1">
                  <a:lumMod val="50000"/>
                </a:schemeClr>
              </a:solidFill>
              <a:effectLst/>
              <a:latin typeface="Gotham SSm A"/>
            </a:endParaRPr>
          </a:p>
          <a:p>
            <a:endParaRPr lang="en-GB" sz="2400" b="1" i="0" dirty="0">
              <a:solidFill>
                <a:schemeClr val="accent1">
                  <a:lumMod val="50000"/>
                </a:schemeClr>
              </a:solidFill>
              <a:effectLst/>
              <a:latin typeface="Gotham SSm A"/>
            </a:endParaRPr>
          </a:p>
          <a:p>
            <a:pPr algn="just"/>
            <a:endParaRPr lang="en-GB" sz="2400" b="0" i="0" dirty="0">
              <a:solidFill>
                <a:schemeClr val="accent1">
                  <a:lumMod val="50000"/>
                </a:schemeClr>
              </a:solidFill>
              <a:effectLst/>
              <a:latin typeface="ADLaM Display" panose="020F0502020204030204" pitchFamily="2" charset="0"/>
              <a:ea typeface="ADLaM Display" panose="020F0502020204030204" pitchFamily="2" charset="0"/>
              <a:cs typeface="ADLaM Display" panose="020F0502020204030204" pitchFamily="2" charset="0"/>
            </a:endParaRPr>
          </a:p>
          <a:p>
            <a:pPr algn="just"/>
            <a:endParaRPr lang="x-none" sz="2400" dirty="0">
              <a:solidFill>
                <a:schemeClr val="accent1">
                  <a:lumMod val="50000"/>
                </a:schemeClr>
              </a:solidFill>
              <a:latin typeface="Georgia Pro Semibold" panose="02040702050405020303" pitchFamily="18" charset="0"/>
            </a:endParaRPr>
          </a:p>
        </p:txBody>
      </p:sp>
      <p:sp>
        <p:nvSpPr>
          <p:cNvPr id="5" name="Slide Number Placeholder 4">
            <a:extLst>
              <a:ext uri="{FF2B5EF4-FFF2-40B4-BE49-F238E27FC236}">
                <a16:creationId xmlns="" xmlns:a16="http://schemas.microsoft.com/office/drawing/2014/main" id="{C219BABD-F9A2-4441-1C1B-1FE22164DB32}"/>
              </a:ext>
            </a:extLst>
          </p:cNvPr>
          <p:cNvSpPr>
            <a:spLocks noGrp="1"/>
          </p:cNvSpPr>
          <p:nvPr>
            <p:ph type="sldNum" sz="quarter" idx="12"/>
          </p:nvPr>
        </p:nvSpPr>
        <p:spPr/>
        <p:txBody>
          <a:bodyPr/>
          <a:lstStyle/>
          <a:p>
            <a:fld id="{95CBEC59-7FF9-4688-98DF-89832A0C9025}" type="slidenum">
              <a:rPr lang="en-US" smtClean="0"/>
              <a:t>5</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0673" y="332509"/>
            <a:ext cx="4360718" cy="6175663"/>
          </a:xfrm>
          <a:prstGeom prst="rect">
            <a:avLst/>
          </a:prstGeom>
        </p:spPr>
      </p:pic>
    </p:spTree>
    <p:extLst>
      <p:ext uri="{BB962C8B-B14F-4D97-AF65-F5344CB8AC3E}">
        <p14:creationId xmlns:p14="http://schemas.microsoft.com/office/powerpoint/2010/main" val="945492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4071DD-D1ED-4494-BAB0-E44D84460558}"/>
              </a:ext>
            </a:extLst>
          </p:cNvPr>
          <p:cNvSpPr>
            <a:spLocks noGrp="1"/>
          </p:cNvSpPr>
          <p:nvPr>
            <p:ph type="title"/>
          </p:nvPr>
        </p:nvSpPr>
        <p:spPr>
          <a:xfrm>
            <a:off x="928800" y="122079"/>
            <a:ext cx="10515600" cy="935790"/>
          </a:xfrm>
        </p:spPr>
        <p:txBody>
          <a:bodyPr/>
          <a:lstStyle/>
          <a:p>
            <a:r>
              <a:rPr lang="en-GB" dirty="0" smtClean="0"/>
              <a:t>UK </a:t>
            </a:r>
            <a:r>
              <a:rPr lang="en-GB" dirty="0"/>
              <a:t>Dataset:</a:t>
            </a:r>
            <a:endParaRPr lang="en-US" dirty="0"/>
          </a:p>
        </p:txBody>
      </p:sp>
      <p:sp>
        <p:nvSpPr>
          <p:cNvPr id="3" name="Text Placeholder 2">
            <a:extLst>
              <a:ext uri="{FF2B5EF4-FFF2-40B4-BE49-F238E27FC236}">
                <a16:creationId xmlns="" xmlns:a16="http://schemas.microsoft.com/office/drawing/2014/main" id="{FFD046CD-889C-4A2E-8DC3-BED5C7901EA2}"/>
              </a:ext>
            </a:extLst>
          </p:cNvPr>
          <p:cNvSpPr>
            <a:spLocks noGrp="1"/>
          </p:cNvSpPr>
          <p:nvPr>
            <p:ph type="body" idx="1"/>
          </p:nvPr>
        </p:nvSpPr>
        <p:spPr>
          <a:xfrm>
            <a:off x="4647360" y="645913"/>
            <a:ext cx="5157787" cy="644407"/>
          </a:xfrm>
        </p:spPr>
        <p:txBody>
          <a:bodyPr>
            <a:normAutofit/>
          </a:bodyPr>
          <a:lstStyle/>
          <a:p>
            <a:r>
              <a:rPr lang="en-US" sz="2800" dirty="0" smtClean="0">
                <a:solidFill>
                  <a:schemeClr val="tx1"/>
                </a:solidFill>
                <a:latin typeface="ADLaM Display" panose="020F0502020204030204" pitchFamily="2" charset="0"/>
                <a:ea typeface="ADLaM Display" panose="020F0502020204030204" pitchFamily="2" charset="0"/>
                <a:cs typeface="ADLaM Display" panose="020F0502020204030204" pitchFamily="2" charset="0"/>
              </a:rPr>
              <a:t>Train  </a:t>
            </a:r>
            <a:r>
              <a:rPr lang="en-US" sz="2800" dirty="0">
                <a:solidFill>
                  <a:schemeClr val="tx1"/>
                </a:solidFill>
                <a:latin typeface="ADLaM Display" panose="020F0502020204030204" pitchFamily="2" charset="0"/>
                <a:ea typeface="ADLaM Display" panose="020F0502020204030204" pitchFamily="2" charset="0"/>
                <a:cs typeface="ADLaM Display" panose="020F0502020204030204" pitchFamily="2" charset="0"/>
              </a:rPr>
              <a:t>Table</a:t>
            </a:r>
          </a:p>
        </p:txBody>
      </p:sp>
      <p:sp>
        <p:nvSpPr>
          <p:cNvPr id="8" name="Slide Number Placeholder 7">
            <a:extLst>
              <a:ext uri="{FF2B5EF4-FFF2-40B4-BE49-F238E27FC236}">
                <a16:creationId xmlns=""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217" y="1303864"/>
            <a:ext cx="10058400" cy="4930681"/>
          </a:xfrm>
          <a:prstGeom prst="rect">
            <a:avLst/>
          </a:prstGeom>
        </p:spPr>
      </p:pic>
    </p:spTree>
    <p:extLst>
      <p:ext uri="{BB962C8B-B14F-4D97-AF65-F5344CB8AC3E}">
        <p14:creationId xmlns:p14="http://schemas.microsoft.com/office/powerpoint/2010/main" val="2637958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A5950A-F236-4AE1-B402-E9CC3F82CCB7}"/>
              </a:ext>
            </a:extLst>
          </p:cNvPr>
          <p:cNvSpPr>
            <a:spLocks noGrp="1"/>
          </p:cNvSpPr>
          <p:nvPr>
            <p:ph type="title"/>
          </p:nvPr>
        </p:nvSpPr>
        <p:spPr/>
        <p:txBody>
          <a:bodyPr/>
          <a:lstStyle/>
          <a:p>
            <a:r>
              <a:rPr lang="en-US" dirty="0"/>
              <a:t>  Analyzing the Data:</a:t>
            </a:r>
          </a:p>
        </p:txBody>
      </p:sp>
      <p:sp>
        <p:nvSpPr>
          <p:cNvPr id="4" name="Slide Number Placeholder 3">
            <a:extLst>
              <a:ext uri="{FF2B5EF4-FFF2-40B4-BE49-F238E27FC236}">
                <a16:creationId xmlns=""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7</a:t>
            </a:fld>
            <a:endParaRPr lang="en-US" dirty="0"/>
          </a:p>
        </p:txBody>
      </p:sp>
      <p:sp>
        <p:nvSpPr>
          <p:cNvPr id="10" name="Picture Placeholder 9">
            <a:extLst>
              <a:ext uri="{FF2B5EF4-FFF2-40B4-BE49-F238E27FC236}">
                <a16:creationId xmlns="" xmlns:a16="http://schemas.microsoft.com/office/drawing/2014/main" id="{802033A2-5654-BB0C-F826-70C16ABAC41F}"/>
              </a:ext>
            </a:extLst>
          </p:cNvPr>
          <p:cNvSpPr>
            <a:spLocks noGrp="1"/>
          </p:cNvSpPr>
          <p:nvPr>
            <p:ph type="pic" sz="quarter" idx="15"/>
          </p:nvPr>
        </p:nvSpPr>
        <p:spPr/>
        <p:txBody>
          <a:bodyPr/>
          <a:lstStyle/>
          <a:p>
            <a:endParaRPr lang="x-none"/>
          </a:p>
        </p:txBody>
      </p:sp>
      <p:pic>
        <p:nvPicPr>
          <p:cNvPr id="11" name="Content Placeholder 9">
            <a:extLst>
              <a:ext uri="{FF2B5EF4-FFF2-40B4-BE49-F238E27FC236}">
                <a16:creationId xmlns="" xmlns:a16="http://schemas.microsoft.com/office/drawing/2014/main" id="{6B47D137-ECA5-69F1-85ED-1FCBEFED36A8}"/>
              </a:ext>
            </a:extLst>
          </p:cNvPr>
          <p:cNvPicPr>
            <a:picLocks noChangeAspect="1"/>
          </p:cNvPicPr>
          <p:nvPr/>
        </p:nvPicPr>
        <p:blipFill>
          <a:blip r:embed="rId2"/>
          <a:stretch>
            <a:fillRect/>
          </a:stretch>
        </p:blipFill>
        <p:spPr>
          <a:xfrm>
            <a:off x="0" y="1659525"/>
            <a:ext cx="12192000" cy="4517136"/>
          </a:xfrm>
          <a:prstGeom prst="rect">
            <a:avLst/>
          </a:prstGeom>
        </p:spPr>
      </p:pic>
    </p:spTree>
    <p:extLst>
      <p:ext uri="{BB962C8B-B14F-4D97-AF65-F5344CB8AC3E}">
        <p14:creationId xmlns:p14="http://schemas.microsoft.com/office/powerpoint/2010/main" val="3324330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A5950A-F236-4AE1-B402-E9CC3F82CCB7}"/>
              </a:ext>
            </a:extLst>
          </p:cNvPr>
          <p:cNvSpPr>
            <a:spLocks noGrp="1"/>
          </p:cNvSpPr>
          <p:nvPr>
            <p:ph type="title"/>
          </p:nvPr>
        </p:nvSpPr>
        <p:spPr>
          <a:xfrm>
            <a:off x="838200" y="65185"/>
            <a:ext cx="10515600" cy="1325563"/>
          </a:xfrm>
        </p:spPr>
        <p:txBody>
          <a:bodyPr>
            <a:normAutofit/>
          </a:bodyPr>
          <a:lstStyle/>
          <a:p>
            <a:pPr algn="ctr"/>
            <a:r>
              <a:rPr lang="en-US" sz="4400" dirty="0">
                <a:latin typeface="Algerian" panose="04020705040A02060702" pitchFamily="82" charset="0"/>
              </a:rPr>
              <a:t>  Data Cleaning</a:t>
            </a:r>
          </a:p>
        </p:txBody>
      </p:sp>
      <p:sp>
        <p:nvSpPr>
          <p:cNvPr id="4" name="Slide Number Placeholder 3">
            <a:extLst>
              <a:ext uri="{FF2B5EF4-FFF2-40B4-BE49-F238E27FC236}">
                <a16:creationId xmlns=""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8</a:t>
            </a:fld>
            <a:endParaRPr lang="en-US" dirty="0"/>
          </a:p>
        </p:txBody>
      </p:sp>
      <p:pic>
        <p:nvPicPr>
          <p:cNvPr id="1028" name="Picture 4" descr="Mastering Data Cleaning &amp; Data Preprocessing">
            <a:extLst>
              <a:ext uri="{FF2B5EF4-FFF2-40B4-BE49-F238E27FC236}">
                <a16:creationId xmlns="" xmlns:a16="http://schemas.microsoft.com/office/drawing/2014/main" id="{C84371D0-05FD-54AC-C13A-CCBB7DACED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9062"/>
            <a:ext cx="10749517" cy="514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088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A5950A-F236-4AE1-B402-E9CC3F82CCB7}"/>
              </a:ext>
            </a:extLst>
          </p:cNvPr>
          <p:cNvSpPr>
            <a:spLocks noGrp="1"/>
          </p:cNvSpPr>
          <p:nvPr>
            <p:ph type="title"/>
          </p:nvPr>
        </p:nvSpPr>
        <p:spPr>
          <a:xfrm>
            <a:off x="838200" y="65185"/>
            <a:ext cx="10515600" cy="1325563"/>
          </a:xfrm>
        </p:spPr>
        <p:txBody>
          <a:bodyPr/>
          <a:lstStyle/>
          <a:p>
            <a:pPr algn="ctr"/>
            <a:r>
              <a:rPr lang="en-US" dirty="0"/>
              <a:t>  </a:t>
            </a:r>
            <a:r>
              <a:rPr lang="en-US" sz="4400" dirty="0">
                <a:latin typeface="Algerian" panose="04020705040A02060702" pitchFamily="82" charset="0"/>
              </a:rPr>
              <a:t>Data Modeling</a:t>
            </a:r>
          </a:p>
        </p:txBody>
      </p:sp>
      <p:sp>
        <p:nvSpPr>
          <p:cNvPr id="4" name="Slide Number Placeholder 3">
            <a:extLst>
              <a:ext uri="{FF2B5EF4-FFF2-40B4-BE49-F238E27FC236}">
                <a16:creationId xmlns=""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9</a:t>
            </a:fld>
            <a:endParaRPr lang="en-US" dirty="0"/>
          </a:p>
        </p:txBody>
      </p:sp>
      <p:sp>
        <p:nvSpPr>
          <p:cNvPr id="6" name="TextBox 5">
            <a:extLst>
              <a:ext uri="{FF2B5EF4-FFF2-40B4-BE49-F238E27FC236}">
                <a16:creationId xmlns="" xmlns:a16="http://schemas.microsoft.com/office/drawing/2014/main" id="{3345AE2A-579F-2FD2-5238-C105ED273E4E}"/>
              </a:ext>
            </a:extLst>
          </p:cNvPr>
          <p:cNvSpPr txBox="1"/>
          <p:nvPr/>
        </p:nvSpPr>
        <p:spPr>
          <a:xfrm>
            <a:off x="4572000" y="1390748"/>
            <a:ext cx="6591301" cy="4729885"/>
          </a:xfrm>
          <a:prstGeom prst="rect">
            <a:avLst/>
          </a:prstGeom>
          <a:noFill/>
        </p:spPr>
        <p:txBody>
          <a:bodyPr wrap="square">
            <a:spAutoFit/>
          </a:bodyPr>
          <a:lstStyle/>
          <a:p>
            <a:pPr marL="342900" indent="-342900" algn="just">
              <a:lnSpc>
                <a:spcPct val="150000"/>
              </a:lnSpc>
              <a:spcBef>
                <a:spcPts val="600"/>
              </a:spcBef>
              <a:buFont typeface="Arial" panose="020B0604020202020204" pitchFamily="34" charset="0"/>
              <a:buChar char="•"/>
            </a:pPr>
            <a:r>
              <a:rPr lang="en-GB" sz="2000" b="1" dirty="0">
                <a:latin typeface="Georgia Pro Semibold" panose="02040702050405020303" pitchFamily="18" charset="0"/>
                <a:ea typeface="Tahoma" panose="020B0604030504040204" pitchFamily="34" charset="0"/>
                <a:cs typeface="Tahoma" panose="020B0604030504040204" pitchFamily="34" charset="0"/>
              </a:rPr>
              <a:t>Data modelling is the process of creating a diagram that represents your data system and defines the structure, attributes, and relationships of your data entities. </a:t>
            </a:r>
          </a:p>
          <a:p>
            <a:pPr marL="342900" indent="-342900" algn="just">
              <a:lnSpc>
                <a:spcPct val="150000"/>
              </a:lnSpc>
              <a:spcBef>
                <a:spcPts val="600"/>
              </a:spcBef>
              <a:buFont typeface="Arial" panose="020B0604020202020204" pitchFamily="34" charset="0"/>
              <a:buChar char="•"/>
            </a:pPr>
            <a:r>
              <a:rPr lang="en-GB" sz="2000" b="1" dirty="0">
                <a:latin typeface="Georgia Pro Semibold" panose="02040702050405020303" pitchFamily="18" charset="0"/>
                <a:ea typeface="Tahoma" panose="020B0604030504040204" pitchFamily="34" charset="0"/>
                <a:cs typeface="Tahoma" panose="020B0604030504040204" pitchFamily="34" charset="0"/>
              </a:rPr>
              <a:t>Data modelling organizes and simplifies data in a way that makes it easy to understand, manage, and query, while also ensuring data integrity and consistency. Data models inform about data architecture, database design, and restructuring legacy systems</a:t>
            </a:r>
            <a:r>
              <a:rPr lang="en-GB" sz="2000" dirty="0">
                <a:latin typeface="Georgia Pro Semibold" panose="02040702050405020303" pitchFamily="18" charset="0"/>
                <a:ea typeface="Tahoma" panose="020B0604030504040204" pitchFamily="34" charset="0"/>
                <a:cs typeface="Tahoma" panose="020B0604030504040204" pitchFamily="34" charset="0"/>
              </a:rPr>
              <a:t>.</a:t>
            </a:r>
            <a:endParaRPr lang="x-none" sz="2000" dirty="0">
              <a:latin typeface="Georgia Pro Semibold" panose="02040702050405020303" pitchFamily="18"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36" y="1554543"/>
            <a:ext cx="4270664" cy="4402294"/>
          </a:xfrm>
          <a:prstGeom prst="rect">
            <a:avLst/>
          </a:prstGeom>
        </p:spPr>
      </p:pic>
    </p:spTree>
    <p:extLst>
      <p:ext uri="{BB962C8B-B14F-4D97-AF65-F5344CB8AC3E}">
        <p14:creationId xmlns:p14="http://schemas.microsoft.com/office/powerpoint/2010/main" val="1246528974"/>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2.xml><?xml version="1.0" encoding="utf-8"?>
<ds:datastoreItem xmlns:ds="http://schemas.openxmlformats.org/officeDocument/2006/customXml" ds:itemID="{4242AFFF-C96F-4C05-9045-3240A5329ECA}">
  <ds:schemaRefs>
    <ds:schemaRef ds:uri="http://purl.org/dc/dcmitype/"/>
    <ds:schemaRef ds:uri="http://schemas.openxmlformats.org/package/2006/metadata/core-properties"/>
    <ds:schemaRef ds:uri="http://schemas.microsoft.com/office/2006/documentManagement/types"/>
    <ds:schemaRef ds:uri="71af3243-3dd4-4a8d-8c0d-dd76da1f02a5"/>
    <ds:schemaRef ds:uri="http://purl.org/dc/terms/"/>
    <ds:schemaRef ds:uri="http://schemas.microsoft.com/office/infopath/2007/PartnerControls"/>
    <ds:schemaRef ds:uri="http://purl.org/dc/elements/1.1/"/>
    <ds:schemaRef ds:uri="16c05727-aa75-4e4a-9b5f-8a80a116589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107</TotalTime>
  <Words>355</Words>
  <Application>Microsoft Office PowerPoint</Application>
  <PresentationFormat>Custom</PresentationFormat>
  <Paragraphs>81</Paragraphs>
  <Slides>19</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Arial</vt:lpstr>
      <vt:lpstr>Open Sans</vt:lpstr>
      <vt:lpstr>Speak Pro</vt:lpstr>
      <vt:lpstr>Calibri</vt:lpstr>
      <vt:lpstr>Gotham SSm A</vt:lpstr>
      <vt:lpstr>ADLaM Display</vt:lpstr>
      <vt:lpstr>Tahoma</vt:lpstr>
      <vt:lpstr>Times New Roman</vt:lpstr>
      <vt:lpstr>Amasis MT Pro Medium</vt:lpstr>
      <vt:lpstr>Wingdings</vt:lpstr>
      <vt:lpstr>Algerian</vt:lpstr>
      <vt:lpstr>Avenir Next LT Pro</vt:lpstr>
      <vt:lpstr>Georgia Pro Semibold</vt:lpstr>
      <vt:lpstr>Office Theme</vt:lpstr>
      <vt:lpstr>Uk Trains                                   Dataset Analysis</vt:lpstr>
      <vt:lpstr>Under Supervision Of: </vt:lpstr>
      <vt:lpstr>What is Uk train analytics? </vt:lpstr>
      <vt:lpstr>PowerPoint Presentation</vt:lpstr>
      <vt:lpstr>PowerPoint Presentation</vt:lpstr>
      <vt:lpstr>UK Dataset:</vt:lpstr>
      <vt:lpstr>  Analyzing the Data:</vt:lpstr>
      <vt:lpstr>  Data Cleaning</vt:lpstr>
      <vt:lpstr>  Data Modeling</vt:lpstr>
      <vt:lpstr>Analyzing &amp; Insights </vt:lpstr>
      <vt:lpstr>Analyzing &amp; Insights </vt:lpstr>
      <vt:lpstr>Determining Answers of Questions                 From Visualization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Uk Trains                                   Dataset Analysis</dc:title>
  <dc:creator>Rasha Gaafar Aly</dc:creator>
  <cp:lastModifiedBy>Toqa-PC</cp:lastModifiedBy>
  <cp:revision>110</cp:revision>
  <dcterms:created xsi:type="dcterms:W3CDTF">2024-10-02T15:13:31Z</dcterms:created>
  <dcterms:modified xsi:type="dcterms:W3CDTF">2025-05-22T10:42:52Z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